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8" r:id="rId6"/>
    <p:sldId id="259" r:id="rId7"/>
    <p:sldId id="278" r:id="rId8"/>
    <p:sldId id="284" r:id="rId9"/>
    <p:sldId id="276" r:id="rId10"/>
    <p:sldId id="277" r:id="rId11"/>
    <p:sldId id="260" r:id="rId12"/>
    <p:sldId id="279" r:id="rId13"/>
    <p:sldId id="267" r:id="rId14"/>
    <p:sldId id="274" r:id="rId15"/>
    <p:sldId id="282" r:id="rId16"/>
    <p:sldId id="281" r:id="rId17"/>
    <p:sldId id="280" r:id="rId18"/>
    <p:sldId id="283" r:id="rId19"/>
    <p:sldId id="268" r:id="rId20"/>
    <p:sldId id="273" r:id="rId21"/>
    <p:sldId id="266" r:id="rId22"/>
    <p:sldId id="272" r:id="rId23"/>
    <p:sldId id="27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snapToObjects="1">
      <p:cViewPr varScale="1">
        <p:scale>
          <a:sx n="115" d="100"/>
          <a:sy n="115" d="100"/>
        </p:scale>
        <p:origin x="687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B9FFA-836A-4CC8-917D-D5FD51096EFE}" type="datetimeFigureOut">
              <a:rPr lang="en-US" smtClean="0"/>
              <a:t>5/13/2026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72247-F5AE-4E54-A8E6-09EFFC9C0868}" type="slidenum">
              <a:rPr lang="en-US" smtClean="0"/>
              <a:t>‹#›</a:t>
            </a:fld>
            <a:endParaRPr lang="en-US"/>
          </a:p>
        </p:txBody>
      </p:sp>
    </p:spTree>
    <p:extLst>
      <p:ext uri="{BB962C8B-B14F-4D97-AF65-F5344CB8AC3E}">
        <p14:creationId xmlns:p14="http://schemas.microsoft.com/office/powerpoint/2010/main" val="345163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772247-F5AE-4E54-A8E6-09EFFC9C0868}" type="slidenum">
              <a:rPr lang="en-US" smtClean="0"/>
              <a:t>1</a:t>
            </a:fld>
            <a:endParaRPr lang="en-US"/>
          </a:p>
        </p:txBody>
      </p:sp>
    </p:spTree>
    <p:extLst>
      <p:ext uri="{BB962C8B-B14F-4D97-AF65-F5344CB8AC3E}">
        <p14:creationId xmlns:p14="http://schemas.microsoft.com/office/powerpoint/2010/main" val="319322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973171-5468-484C-AA1B-22B9DCAA993C}"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71958-8B20-7441-AE91-9BC3B5809A94}" type="slidenum">
              <a:rPr lang="en-US" smtClean="0"/>
              <a:t>‹#›</a:t>
            </a:fld>
            <a:endParaRPr lang="en-US"/>
          </a:p>
        </p:txBody>
      </p:sp>
    </p:spTree>
    <p:extLst>
      <p:ext uri="{BB962C8B-B14F-4D97-AF65-F5344CB8AC3E}">
        <p14:creationId xmlns:p14="http://schemas.microsoft.com/office/powerpoint/2010/main" val="289791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15CEB-B68A-48D4-B89F-FAB6CBF4CAB9}"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71958-8B20-7441-AE91-9BC3B5809A94}" type="slidenum">
              <a:rPr lang="en-US" smtClean="0"/>
              <a:t>‹#›</a:t>
            </a:fld>
            <a:endParaRPr lang="en-US"/>
          </a:p>
        </p:txBody>
      </p:sp>
    </p:spTree>
    <p:extLst>
      <p:ext uri="{BB962C8B-B14F-4D97-AF65-F5344CB8AC3E}">
        <p14:creationId xmlns:p14="http://schemas.microsoft.com/office/powerpoint/2010/main" val="301775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647E95-5D4B-4216-9733-90F2E94A0D00}"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71958-8B20-7441-AE91-9BC3B5809A94}" type="slidenum">
              <a:rPr lang="en-US" smtClean="0"/>
              <a:t>‹#›</a:t>
            </a:fld>
            <a:endParaRPr lang="en-US"/>
          </a:p>
        </p:txBody>
      </p:sp>
    </p:spTree>
    <p:extLst>
      <p:ext uri="{BB962C8B-B14F-4D97-AF65-F5344CB8AC3E}">
        <p14:creationId xmlns:p14="http://schemas.microsoft.com/office/powerpoint/2010/main" val="8134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31A02-A404-4341-AF4E-C89628BA82B0}"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71958-8B20-7441-AE91-9BC3B5809A94}" type="slidenum">
              <a:rPr lang="en-US" smtClean="0"/>
              <a:t>‹#›</a:t>
            </a:fld>
            <a:endParaRPr lang="en-US"/>
          </a:p>
        </p:txBody>
      </p:sp>
    </p:spTree>
    <p:extLst>
      <p:ext uri="{BB962C8B-B14F-4D97-AF65-F5344CB8AC3E}">
        <p14:creationId xmlns:p14="http://schemas.microsoft.com/office/powerpoint/2010/main" val="360333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D24A0-BB79-4A93-BCA5-42E4CAE33325}" type="datetime1">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71958-8B20-7441-AE91-9BC3B5809A94}" type="slidenum">
              <a:rPr lang="en-US" smtClean="0"/>
              <a:t>‹#›</a:t>
            </a:fld>
            <a:endParaRPr lang="en-US"/>
          </a:p>
        </p:txBody>
      </p:sp>
    </p:spTree>
    <p:extLst>
      <p:ext uri="{BB962C8B-B14F-4D97-AF65-F5344CB8AC3E}">
        <p14:creationId xmlns:p14="http://schemas.microsoft.com/office/powerpoint/2010/main" val="186468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C646C0-A4EC-403E-BB25-DC3ADD4F4158}" type="datetime1">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71958-8B20-7441-AE91-9BC3B5809A94}" type="slidenum">
              <a:rPr lang="en-US" smtClean="0"/>
              <a:t>‹#›</a:t>
            </a:fld>
            <a:endParaRPr lang="en-US"/>
          </a:p>
        </p:txBody>
      </p:sp>
    </p:spTree>
    <p:extLst>
      <p:ext uri="{BB962C8B-B14F-4D97-AF65-F5344CB8AC3E}">
        <p14:creationId xmlns:p14="http://schemas.microsoft.com/office/powerpoint/2010/main" val="239432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75CBC5-89E2-441B-B795-92B52D083FEE}" type="datetime1">
              <a:rPr lang="en-US" smtClean="0"/>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71958-8B20-7441-AE91-9BC3B5809A94}" type="slidenum">
              <a:rPr lang="en-US" smtClean="0"/>
              <a:t>‹#›</a:t>
            </a:fld>
            <a:endParaRPr lang="en-US"/>
          </a:p>
        </p:txBody>
      </p:sp>
    </p:spTree>
    <p:extLst>
      <p:ext uri="{BB962C8B-B14F-4D97-AF65-F5344CB8AC3E}">
        <p14:creationId xmlns:p14="http://schemas.microsoft.com/office/powerpoint/2010/main" val="170861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1AD5B3-AE81-4CEF-87AD-14F263E1F1F2}" type="datetime1">
              <a:rPr lang="en-US" smtClean="0"/>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71958-8B20-7441-AE91-9BC3B5809A94}" type="slidenum">
              <a:rPr lang="en-US" smtClean="0"/>
              <a:t>‹#›</a:t>
            </a:fld>
            <a:endParaRPr lang="en-US"/>
          </a:p>
        </p:txBody>
      </p:sp>
    </p:spTree>
    <p:extLst>
      <p:ext uri="{BB962C8B-B14F-4D97-AF65-F5344CB8AC3E}">
        <p14:creationId xmlns:p14="http://schemas.microsoft.com/office/powerpoint/2010/main" val="355435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09988-A34C-4246-928C-18203384939C}" type="datetime1">
              <a:rPr lang="en-US" smtClean="0"/>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71958-8B20-7441-AE91-9BC3B5809A94}" type="slidenum">
              <a:rPr lang="en-US" smtClean="0"/>
              <a:t>‹#›</a:t>
            </a:fld>
            <a:endParaRPr lang="en-US"/>
          </a:p>
        </p:txBody>
      </p:sp>
    </p:spTree>
    <p:extLst>
      <p:ext uri="{BB962C8B-B14F-4D97-AF65-F5344CB8AC3E}">
        <p14:creationId xmlns:p14="http://schemas.microsoft.com/office/powerpoint/2010/main" val="227351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43156A-529F-461D-9616-B174DD8964ED}" type="datetime1">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71958-8B20-7441-AE91-9BC3B5809A94}" type="slidenum">
              <a:rPr lang="en-US" smtClean="0"/>
              <a:t>‹#›</a:t>
            </a:fld>
            <a:endParaRPr lang="en-US"/>
          </a:p>
        </p:txBody>
      </p:sp>
    </p:spTree>
    <p:extLst>
      <p:ext uri="{BB962C8B-B14F-4D97-AF65-F5344CB8AC3E}">
        <p14:creationId xmlns:p14="http://schemas.microsoft.com/office/powerpoint/2010/main" val="202854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FB6D0-E95A-4A9C-A5DC-5AD898AD4A2B}" type="datetime1">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71958-8B20-7441-AE91-9BC3B5809A94}" type="slidenum">
              <a:rPr lang="en-US" smtClean="0"/>
              <a:t>‹#›</a:t>
            </a:fld>
            <a:endParaRPr lang="en-US"/>
          </a:p>
        </p:txBody>
      </p:sp>
    </p:spTree>
    <p:extLst>
      <p:ext uri="{BB962C8B-B14F-4D97-AF65-F5344CB8AC3E}">
        <p14:creationId xmlns:p14="http://schemas.microsoft.com/office/powerpoint/2010/main" val="162575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00EA5-A153-4E74-B6CC-23CFCB2B3C23}" type="datetime1">
              <a:rPr lang="en-US" smtClean="0"/>
              <a:t>5/13/2026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71958-8B20-7441-AE91-9BC3B5809A94}" type="slidenum">
              <a:rPr lang="en-US" smtClean="0"/>
              <a:t>‹#›</a:t>
            </a:fld>
            <a:endParaRPr lang="en-US"/>
          </a:p>
        </p:txBody>
      </p:sp>
    </p:spTree>
    <p:extLst>
      <p:ext uri="{BB962C8B-B14F-4D97-AF65-F5344CB8AC3E}">
        <p14:creationId xmlns:p14="http://schemas.microsoft.com/office/powerpoint/2010/main" val="1252970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file://localhost/Production/Tom/2014/Merrit%20Power%20Point/Merrit_1.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chrome-extension://efaidnbmnnnibpcajpcglclefindmkaj/https:/fs.hubspotusercontent00.net/hubfs/6398505/AP-5500-Standards-of-Student-Conduct-Discipline-Procedures-and-Due-Process-1.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chrome-extension://efaidnbmnnnibpcajpcglclefindmkaj/https:/f.hubspotusercontent00.net/hubfs/6398505/Peralta%202021/Pdf/trustees/Human%20Resources/BP-7380-Ethics-Civility-and-Mutual-Respect.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mailto:fmoy@peralta.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mailto:mc-studentactivities@peralta.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file://localhost/Production/Tom/2014/Merrit%20Power%20Point/Merrit_2.jp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errit_1.jpg" descr="/Production/Tom/2014/Merrit Power Point/Merrit_1.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Merrit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89"/>
            <a:ext cx="9144000" cy="6858000"/>
          </a:xfrm>
          <a:prstGeom prst="rect">
            <a:avLst/>
          </a:prstGeom>
        </p:spPr>
      </p:pic>
      <p:sp>
        <p:nvSpPr>
          <p:cNvPr id="2" name="Title 1"/>
          <p:cNvSpPr>
            <a:spLocks noGrp="1"/>
          </p:cNvSpPr>
          <p:nvPr>
            <p:ph type="ctrTitle"/>
          </p:nvPr>
        </p:nvSpPr>
        <p:spPr>
          <a:xfrm>
            <a:off x="954742" y="1807696"/>
            <a:ext cx="7772400" cy="1470025"/>
          </a:xfrm>
        </p:spPr>
        <p:txBody>
          <a:bodyPr>
            <a:noAutofit/>
          </a:bodyPr>
          <a:lstStyle/>
          <a:p>
            <a:r>
              <a:rPr lang="en-US" sz="5400" b="1" dirty="0">
                <a:latin typeface="Calisto MT" panose="02040603050505030304" pitchFamily="18" charset="0"/>
                <a:cs typeface="Avenir Black"/>
              </a:rPr>
              <a:t>Merritt College </a:t>
            </a:r>
            <a:br>
              <a:rPr lang="en-US" sz="5400" b="1" dirty="0">
                <a:latin typeface="Calisto MT" panose="02040603050505030304" pitchFamily="18" charset="0"/>
                <a:cs typeface="Avenir Black"/>
              </a:rPr>
            </a:br>
            <a:r>
              <a:rPr lang="en-US" sz="5400" b="1" dirty="0">
                <a:latin typeface="Calisto MT" panose="02040603050505030304" pitchFamily="18" charset="0"/>
                <a:cs typeface="Avenir Black"/>
              </a:rPr>
              <a:t>In-Person Celebration</a:t>
            </a:r>
          </a:p>
        </p:txBody>
      </p:sp>
      <p:sp>
        <p:nvSpPr>
          <p:cNvPr id="3" name="Subtitle 2"/>
          <p:cNvSpPr>
            <a:spLocks noGrp="1"/>
          </p:cNvSpPr>
          <p:nvPr>
            <p:ph type="subTitle" idx="1"/>
          </p:nvPr>
        </p:nvSpPr>
        <p:spPr>
          <a:xfrm>
            <a:off x="1640542" y="3411711"/>
            <a:ext cx="6696634" cy="1559859"/>
          </a:xfrm>
        </p:spPr>
        <p:txBody>
          <a:bodyPr>
            <a:noAutofit/>
          </a:bodyPr>
          <a:lstStyle/>
          <a:p>
            <a:r>
              <a:rPr lang="en-US" sz="6600" dirty="0">
                <a:solidFill>
                  <a:srgbClr val="3366FF"/>
                </a:solidFill>
                <a:latin typeface="Cambria" panose="02040503050406030204" pitchFamily="18" charset="0"/>
                <a:ea typeface="Cambria" panose="02040503050406030204" pitchFamily="18" charset="0"/>
              </a:rPr>
              <a:t>Congratulations!</a:t>
            </a:r>
          </a:p>
        </p:txBody>
      </p:sp>
      <p:sp>
        <p:nvSpPr>
          <p:cNvPr id="6" name="TextBox 5"/>
          <p:cNvSpPr txBox="1"/>
          <p:nvPr/>
        </p:nvSpPr>
        <p:spPr>
          <a:xfrm>
            <a:off x="914400" y="4572000"/>
            <a:ext cx="7315200" cy="548640"/>
          </a:xfrm>
          <a:prstGeom prst="rect">
            <a:avLst/>
          </a:prstGeom>
          <a:noFill/>
        </p:spPr>
        <p:txBody>
          <a:bodyPr wrap="none">
            <a:spAutoFit/>
          </a:bodyPr>
          <a:lstStyle/>
          <a:p>
            <a:pPr algn="ctr">
              <a:defRPr sz="2000" b="1"/>
            </a:pPr>
            <a:r>
              <a:t>Celebrating Our Diverse &amp; Inclusive Merritt College Community</a:t>
            </a:r>
          </a:p>
        </p:txBody>
      </p:sp>
    </p:spTree>
    <p:extLst>
      <p:ext uri="{BB962C8B-B14F-4D97-AF65-F5344CB8AC3E}">
        <p14:creationId xmlns:p14="http://schemas.microsoft.com/office/powerpoint/2010/main" val="95199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317198"/>
            <a:ext cx="7772400" cy="3603445"/>
          </a:xfrm>
        </p:spPr>
        <p:txBody>
          <a:bodyPr>
            <a:normAutofit/>
          </a:bodyPr>
          <a:lstStyle/>
          <a:p>
            <a:r>
              <a:rPr lang="en-US" sz="4000" b="1" dirty="0">
                <a:latin typeface="Cambria" panose="02040503050406030204" pitchFamily="18" charset="0"/>
                <a:ea typeface="Cambria" panose="02040503050406030204" pitchFamily="18" charset="0"/>
              </a:rPr>
              <a:t>Grad Images</a:t>
            </a:r>
            <a:br>
              <a:rPr lang="en-US" sz="4000" b="1" dirty="0">
                <a:latin typeface="Cambria" panose="02040503050406030204" pitchFamily="18" charset="0"/>
                <a:ea typeface="Cambria" panose="02040503050406030204" pitchFamily="18" charset="0"/>
              </a:rPr>
            </a:br>
            <a:r>
              <a:rPr lang="en-US" sz="4000" dirty="0">
                <a:latin typeface="Cambria" panose="02040503050406030204" pitchFamily="18" charset="0"/>
                <a:ea typeface="Cambria" panose="02040503050406030204" pitchFamily="18" charset="0"/>
              </a:rPr>
              <a:t>www.gradimages.com</a:t>
            </a:r>
            <a:br>
              <a:rPr lang="en-US" sz="4000" dirty="0">
                <a:latin typeface="Cambria" panose="02040503050406030204" pitchFamily="18" charset="0"/>
                <a:ea typeface="Cambria" panose="02040503050406030204" pitchFamily="18" charset="0"/>
              </a:rPr>
            </a:br>
            <a:r>
              <a:rPr lang="en-US" sz="4000" dirty="0">
                <a:latin typeface="Cambria" panose="02040503050406030204" pitchFamily="18" charset="0"/>
                <a:ea typeface="Cambria" panose="02040503050406030204" pitchFamily="18" charset="0"/>
              </a:rPr>
              <a:t>Contact Card will be @ Graduation</a:t>
            </a:r>
            <a:r>
              <a:rPr lang="en-US" sz="4000" dirty="0"/>
              <a:t/>
            </a:r>
            <a:br>
              <a:rPr lang="en-US" sz="4000" dirty="0"/>
            </a:br>
            <a:r>
              <a:rPr lang="en-US" sz="4000" dirty="0">
                <a:latin typeface="Cambria" panose="02040503050406030204" pitchFamily="18" charset="0"/>
                <a:ea typeface="Cambria" panose="02040503050406030204" pitchFamily="18" charset="0"/>
              </a:rPr>
              <a:t>Will be contacted by email regarding photos</a:t>
            </a:r>
            <a:endParaRPr lang="en-US" sz="2400" b="1" dirty="0">
              <a:solidFill>
                <a:srgbClr val="FF0000"/>
              </a:solidFill>
              <a:latin typeface="Cambria" panose="02040503050406030204" pitchFamily="18" charset="0"/>
              <a:ea typeface="Cambria" panose="02040503050406030204" pitchFamily="18" charset="0"/>
            </a:endParaRPr>
          </a:p>
        </p:txBody>
      </p:sp>
      <p:sp>
        <p:nvSpPr>
          <p:cNvPr id="7" name="Title 1"/>
          <p:cNvSpPr txBox="1">
            <a:spLocks/>
          </p:cNvSpPr>
          <p:nvPr/>
        </p:nvSpPr>
        <p:spPr>
          <a:xfrm>
            <a:off x="685800" y="1280617"/>
            <a:ext cx="8213084" cy="11347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0000"/>
                </a:solidFill>
                <a:latin typeface="Cambria" panose="02040503050406030204" pitchFamily="18" charset="0"/>
                <a:ea typeface="Cambria" panose="02040503050406030204" pitchFamily="18" charset="0"/>
                <a:cs typeface="Avenir Black"/>
              </a:rPr>
              <a:t>Commencement Photographer</a:t>
            </a:r>
          </a:p>
        </p:txBody>
      </p:sp>
    </p:spTree>
    <p:extLst>
      <p:ext uri="{BB962C8B-B14F-4D97-AF65-F5344CB8AC3E}">
        <p14:creationId xmlns:p14="http://schemas.microsoft.com/office/powerpoint/2010/main" val="127411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33188"/>
            <a:ext cx="9144000" cy="6858000"/>
          </a:xfrm>
          <a:prstGeom prst="rect">
            <a:avLst/>
          </a:prstGeom>
        </p:spPr>
      </p:pic>
      <p:sp>
        <p:nvSpPr>
          <p:cNvPr id="7" name="Title 1"/>
          <p:cNvSpPr txBox="1">
            <a:spLocks/>
          </p:cNvSpPr>
          <p:nvPr/>
        </p:nvSpPr>
        <p:spPr>
          <a:xfrm>
            <a:off x="685800" y="1280616"/>
            <a:ext cx="8213084" cy="12166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0000"/>
                </a:solidFill>
                <a:latin typeface="Cambria" panose="02040503050406030204" pitchFamily="18" charset="0"/>
                <a:ea typeface="Cambria" panose="02040503050406030204" pitchFamily="18" charset="0"/>
                <a:cs typeface="Avenir Black"/>
              </a:rPr>
              <a:t>Theatre Rules</a:t>
            </a:r>
          </a:p>
        </p:txBody>
      </p:sp>
      <p:sp>
        <p:nvSpPr>
          <p:cNvPr id="3" name="TextBox 2"/>
          <p:cNvSpPr txBox="1"/>
          <p:nvPr/>
        </p:nvSpPr>
        <p:spPr>
          <a:xfrm>
            <a:off x="685800" y="2497311"/>
            <a:ext cx="7767918" cy="3416320"/>
          </a:xfrm>
          <a:prstGeom prst="rect">
            <a:avLst/>
          </a:prstGeom>
          <a:noFill/>
        </p:spPr>
        <p:txBody>
          <a:bodyPr wrap="square" rtlCol="0">
            <a:spAutoFit/>
          </a:bodyPr>
          <a:lstStyle/>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No smoking or vaping are permitted anywhere in the Theatre.</a:t>
            </a:r>
          </a:p>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All bags subject to search upon entry</a:t>
            </a:r>
          </a:p>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NO feet on seats; NO standing on the chairs or on the arm rests</a:t>
            </a:r>
          </a:p>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Fire Code regulations state that aisles must remain clear at all times. </a:t>
            </a:r>
          </a:p>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Photographs may be taken from the seating area and outside after the ceremony.</a:t>
            </a:r>
          </a:p>
        </p:txBody>
      </p:sp>
    </p:spTree>
    <p:extLst>
      <p:ext uri="{BB962C8B-B14F-4D97-AF65-F5344CB8AC3E}">
        <p14:creationId xmlns:p14="http://schemas.microsoft.com/office/powerpoint/2010/main" val="384694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793" cy="6858594"/>
          </a:xfrm>
          <a:prstGeom prst="rect">
            <a:avLst/>
          </a:prstGeom>
        </p:spPr>
      </p:pic>
      <p:sp>
        <p:nvSpPr>
          <p:cNvPr id="3" name="Content Placeholder 2"/>
          <p:cNvSpPr>
            <a:spLocks noGrp="1"/>
          </p:cNvSpPr>
          <p:nvPr>
            <p:ph idx="1"/>
          </p:nvPr>
        </p:nvSpPr>
        <p:spPr/>
        <p:txBody>
          <a:bodyPr>
            <a:normAutofit fontScale="85000" lnSpcReduction="10000"/>
          </a:bodyPr>
          <a:lstStyle/>
          <a:p>
            <a:pPr marL="0" indent="0" algn="ctr">
              <a:buNone/>
            </a:pPr>
            <a:r>
              <a:rPr lang="en-US" sz="4000" b="1" dirty="0">
                <a:solidFill>
                  <a:srgbClr val="FF0000"/>
                </a:solidFill>
                <a:latin typeface="Cambria" panose="02040503050406030204" pitchFamily="18" charset="0"/>
                <a:ea typeface="Cambria" panose="02040503050406030204" pitchFamily="18" charset="0"/>
              </a:rPr>
              <a:t>District and College Expectations</a:t>
            </a:r>
          </a:p>
          <a:p>
            <a:pPr>
              <a:buFont typeface="Wingdings" panose="05000000000000000000" pitchFamily="2" charset="2"/>
              <a:buChar char="v"/>
            </a:pPr>
            <a:r>
              <a:rPr lang="en-US" sz="3100" dirty="0">
                <a:latin typeface="Cambria" panose="02040503050406030204" pitchFamily="18" charset="0"/>
                <a:ea typeface="Cambria" panose="02040503050406030204" pitchFamily="18" charset="0"/>
              </a:rPr>
              <a:t>This is an off-campus event, sponsored by Peralta Community College District and Merritt College. </a:t>
            </a:r>
          </a:p>
          <a:p>
            <a:pPr>
              <a:buFont typeface="Wingdings" panose="05000000000000000000" pitchFamily="2" charset="2"/>
              <a:buChar char="v"/>
            </a:pPr>
            <a:r>
              <a:rPr lang="en-US" sz="3100" dirty="0">
                <a:latin typeface="Cambria" panose="02040503050406030204" pitchFamily="18" charset="0"/>
                <a:ea typeface="Cambria" panose="02040503050406030204" pitchFamily="18" charset="0"/>
              </a:rPr>
              <a:t>Graduates are expected to abide by </a:t>
            </a:r>
            <a:r>
              <a:rPr lang="en-US" sz="3100" dirty="0">
                <a:latin typeface="Cambria" panose="02040503050406030204" pitchFamily="18" charset="0"/>
                <a:ea typeface="Cambria" panose="02040503050406030204" pitchFamily="18" charset="0"/>
                <a:hlinkClick r:id="rId3"/>
              </a:rPr>
              <a:t>BP 5500 </a:t>
            </a:r>
            <a:r>
              <a:rPr lang="en-US" sz="3100" dirty="0">
                <a:latin typeface="Cambria" panose="02040503050406030204" pitchFamily="18" charset="0"/>
                <a:ea typeface="Cambria" panose="02040503050406030204" pitchFamily="18" charset="0"/>
              </a:rPr>
              <a:t>(Student Code of Conduct) and </a:t>
            </a:r>
            <a:r>
              <a:rPr lang="en-US" sz="3100" dirty="0">
                <a:latin typeface="Cambria" panose="02040503050406030204" pitchFamily="18" charset="0"/>
                <a:ea typeface="Cambria" panose="02040503050406030204" pitchFamily="18" charset="0"/>
                <a:hlinkClick r:id="rId4"/>
              </a:rPr>
              <a:t>BP 7380 </a:t>
            </a:r>
            <a:r>
              <a:rPr lang="en-US" sz="3100" dirty="0">
                <a:latin typeface="Cambria" panose="02040503050406030204" pitchFamily="18" charset="0"/>
                <a:ea typeface="Cambria" panose="02040503050406030204" pitchFamily="18" charset="0"/>
              </a:rPr>
              <a:t>(Ethic, Civility, and Mutual Respect).</a:t>
            </a:r>
          </a:p>
          <a:p>
            <a:pPr>
              <a:buFont typeface="Wingdings" panose="05000000000000000000" pitchFamily="2" charset="2"/>
              <a:buChar char="v"/>
            </a:pPr>
            <a:r>
              <a:rPr lang="en-US" sz="3100" dirty="0">
                <a:latin typeface="Cambria" panose="02040503050406030204" pitchFamily="18" charset="0"/>
                <a:ea typeface="Cambria" panose="02040503050406030204" pitchFamily="18" charset="0"/>
              </a:rPr>
              <a:t>Visitors and Guests are expected to abide by AP 7380.</a:t>
            </a:r>
          </a:p>
          <a:p>
            <a:pPr>
              <a:buFont typeface="Wingdings" panose="05000000000000000000" pitchFamily="2" charset="2"/>
              <a:buChar char="v"/>
            </a:pPr>
            <a:r>
              <a:rPr lang="en-US" sz="3100" dirty="0">
                <a:latin typeface="Cambria" panose="02040503050406030204" pitchFamily="18" charset="0"/>
                <a:ea typeface="Cambria" panose="02040503050406030204" pitchFamily="18" charset="0"/>
              </a:rPr>
              <a:t>Failure to adhere to the Theatre rules and District/College expectations will result in immediate removal from the premises and ceremony. </a:t>
            </a:r>
          </a:p>
          <a:p>
            <a:pPr marL="0" indent="0" algn="ctr">
              <a:buNone/>
            </a:pP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127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685800" y="1280616"/>
            <a:ext cx="8213084" cy="12166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0000"/>
                </a:solidFill>
                <a:latin typeface="Cambria" panose="02040503050406030204" pitchFamily="18" charset="0"/>
                <a:ea typeface="Cambria" panose="02040503050406030204" pitchFamily="18" charset="0"/>
                <a:cs typeface="Avenir Black"/>
              </a:rPr>
              <a:t>Prohibited Items</a:t>
            </a:r>
          </a:p>
        </p:txBody>
      </p:sp>
      <p:sp>
        <p:nvSpPr>
          <p:cNvPr id="3" name="TextBox 2"/>
          <p:cNvSpPr txBox="1"/>
          <p:nvPr/>
        </p:nvSpPr>
        <p:spPr>
          <a:xfrm>
            <a:off x="685800" y="2497311"/>
            <a:ext cx="7767918" cy="3416320"/>
          </a:xfrm>
          <a:prstGeom prst="rect">
            <a:avLst/>
          </a:prstGeom>
          <a:noFill/>
        </p:spPr>
        <p:txBody>
          <a:bodyPr wrap="square" rtlCol="0">
            <a:spAutoFit/>
          </a:bodyPr>
          <a:lstStyle/>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Flower bouquets, balloons &amp; signs </a:t>
            </a:r>
          </a:p>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Flower leis are allowed (available for sale near entrance)</a:t>
            </a:r>
          </a:p>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Food or drinks</a:t>
            </a:r>
          </a:p>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Bags larger than 18” x 12” x 12”</a:t>
            </a:r>
          </a:p>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Laser pens, selfie-sticks, Go-Pros, masks, sealed or wrapped packages, tripods, glitter, silly string, confetti, streamers, banners, or flags and noisemakers such as but not limited to air horns, whistles, cow bells</a:t>
            </a:r>
          </a:p>
        </p:txBody>
      </p:sp>
    </p:spTree>
    <p:extLst>
      <p:ext uri="{BB962C8B-B14F-4D97-AF65-F5344CB8AC3E}">
        <p14:creationId xmlns:p14="http://schemas.microsoft.com/office/powerpoint/2010/main" val="390943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3218" y="1280616"/>
            <a:ext cx="8213084" cy="12166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0000"/>
                </a:solidFill>
                <a:latin typeface="Cambria" panose="02040503050406030204" pitchFamily="18" charset="0"/>
                <a:ea typeface="Cambria" panose="02040503050406030204" pitchFamily="18" charset="0"/>
                <a:cs typeface="Avenir Black"/>
              </a:rPr>
              <a:t>Guest Information</a:t>
            </a:r>
          </a:p>
        </p:txBody>
      </p:sp>
      <p:sp>
        <p:nvSpPr>
          <p:cNvPr id="3" name="TextBox 2"/>
          <p:cNvSpPr txBox="1"/>
          <p:nvPr/>
        </p:nvSpPr>
        <p:spPr>
          <a:xfrm>
            <a:off x="685801" y="2497311"/>
            <a:ext cx="7767918" cy="3539430"/>
          </a:xfrm>
          <a:prstGeom prst="rect">
            <a:avLst/>
          </a:prstGeom>
          <a:noFill/>
        </p:spPr>
        <p:txBody>
          <a:bodyPr wrap="square" rtlCol="0">
            <a:spAutoFit/>
          </a:bodyPr>
          <a:lstStyle/>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Doors open at </a:t>
            </a:r>
            <a:r>
              <a:rPr lang="en-US" sz="2800" b="1" dirty="0">
                <a:latin typeface="Cambria" panose="02040503050406030204" pitchFamily="18" charset="0"/>
                <a:ea typeface="Cambria" panose="02040503050406030204" pitchFamily="18" charset="0"/>
              </a:rPr>
              <a:t>4:30 PM</a:t>
            </a:r>
          </a:p>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Enter through Broadway entrance</a:t>
            </a:r>
          </a:p>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All guests will go through security screening when they enter</a:t>
            </a:r>
          </a:p>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Must have a ticket to enter (babies also require a ticket)</a:t>
            </a:r>
          </a:p>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No assigned seating</a:t>
            </a:r>
          </a:p>
          <a:p>
            <a:pPr marL="285750" indent="-285750">
              <a:buFont typeface="Wingdings" panose="05000000000000000000" pitchFamily="2" charset="2"/>
              <a:buChar char="v"/>
            </a:pPr>
            <a:r>
              <a:rPr lang="en-US" sz="2800" dirty="0">
                <a:solidFill>
                  <a:srgbClr val="FF0000"/>
                </a:solidFill>
                <a:latin typeface="Cambria" panose="02040503050406030204" pitchFamily="18" charset="0"/>
                <a:ea typeface="Cambria" panose="02040503050406030204" pitchFamily="18" charset="0"/>
              </a:rPr>
              <a:t>DO NOT RUN UP TO THE STAGE</a:t>
            </a:r>
            <a:endParaRPr lang="en-US" sz="2800" dirty="0">
              <a:solidFill>
                <a:srgbClr val="FF0000"/>
              </a:solidFill>
            </a:endParaRPr>
          </a:p>
        </p:txBody>
      </p:sp>
    </p:spTree>
    <p:extLst>
      <p:ext uri="{BB962C8B-B14F-4D97-AF65-F5344CB8AC3E}">
        <p14:creationId xmlns:p14="http://schemas.microsoft.com/office/powerpoint/2010/main" val="336448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240" y="0"/>
            <a:ext cx="9144000" cy="6858000"/>
          </a:xfrm>
          <a:prstGeom prst="rect">
            <a:avLst/>
          </a:prstGeom>
        </p:spPr>
      </p:pic>
      <p:sp>
        <p:nvSpPr>
          <p:cNvPr id="7" name="Title 1"/>
          <p:cNvSpPr txBox="1">
            <a:spLocks/>
          </p:cNvSpPr>
          <p:nvPr/>
        </p:nvSpPr>
        <p:spPr>
          <a:xfrm>
            <a:off x="463218" y="1280616"/>
            <a:ext cx="8213084" cy="12166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0000"/>
                </a:solidFill>
                <a:latin typeface="Cambria" panose="02040503050406030204" pitchFamily="18" charset="0"/>
                <a:ea typeface="Cambria" panose="02040503050406030204" pitchFamily="18" charset="0"/>
                <a:cs typeface="Avenir Black"/>
              </a:rPr>
              <a:t>Guest Information</a:t>
            </a:r>
          </a:p>
        </p:txBody>
      </p:sp>
      <p:sp>
        <p:nvSpPr>
          <p:cNvPr id="3" name="TextBox 2"/>
          <p:cNvSpPr txBox="1"/>
          <p:nvPr/>
        </p:nvSpPr>
        <p:spPr>
          <a:xfrm>
            <a:off x="216568" y="2497311"/>
            <a:ext cx="8578516" cy="3785652"/>
          </a:xfrm>
          <a:prstGeom prst="rect">
            <a:avLst/>
          </a:prstGeom>
          <a:noFill/>
        </p:spPr>
        <p:txBody>
          <a:bodyPr wrap="square" rtlCol="0">
            <a:spAutoFit/>
          </a:bodyPr>
          <a:lstStyle/>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Graduation is a time for family and friends to celebrate. Active cheering and enthusiasm are encouraged, and</a:t>
            </a:r>
          </a:p>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Individual conduct or behavior cannot be unreasonable to offend others or be unreasonably abusive to Paramount Theatre staff and volunteers. </a:t>
            </a:r>
          </a:p>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Guests using foul language or exhibiting unreasonable behavior are subject to eviction. </a:t>
            </a:r>
          </a:p>
          <a:p>
            <a:pPr marL="285750" indent="-285750">
              <a:buFont typeface="Wingdings" panose="05000000000000000000" pitchFamily="2" charset="2"/>
              <a:buChar char="v"/>
            </a:pPr>
            <a:r>
              <a:rPr lang="en-US" sz="2400" dirty="0">
                <a:latin typeface="Cambria" panose="02040503050406030204" pitchFamily="18" charset="0"/>
                <a:ea typeface="Cambria" panose="02040503050406030204" pitchFamily="18" charset="0"/>
              </a:rPr>
              <a:t>The Paramount Theatre staff reserves the right to evict guests whose behavior seriously affects the ability of others to enjoy the graduation ceremony</a:t>
            </a:r>
            <a:endParaRPr lang="en-US" sz="2400" dirty="0">
              <a:solidFill>
                <a:srgbClr val="FF0000"/>
              </a:solidFill>
            </a:endParaRPr>
          </a:p>
        </p:txBody>
      </p:sp>
    </p:spTree>
    <p:extLst>
      <p:ext uri="{BB962C8B-B14F-4D97-AF65-F5344CB8AC3E}">
        <p14:creationId xmlns:p14="http://schemas.microsoft.com/office/powerpoint/2010/main" val="85436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69011" y="0"/>
            <a:ext cx="9144000" cy="6858000"/>
          </a:xfrm>
          <a:prstGeom prst="rect">
            <a:avLst/>
          </a:prstGeom>
        </p:spPr>
      </p:pic>
      <p:sp>
        <p:nvSpPr>
          <p:cNvPr id="2" name="Title 1"/>
          <p:cNvSpPr>
            <a:spLocks noGrp="1"/>
          </p:cNvSpPr>
          <p:nvPr>
            <p:ph type="ctrTitle"/>
          </p:nvPr>
        </p:nvSpPr>
        <p:spPr>
          <a:xfrm>
            <a:off x="685800" y="2382571"/>
            <a:ext cx="7772400" cy="3215972"/>
          </a:xfrm>
        </p:spPr>
        <p:txBody>
          <a:bodyPr>
            <a:normAutofit fontScale="90000"/>
          </a:bodyPr>
          <a:lstStyle/>
          <a:p>
            <a:pPr algn="l"/>
            <a:r>
              <a:rPr lang="en-US" sz="1800" dirty="0">
                <a:latin typeface="Cambria" panose="02040503050406030204" pitchFamily="18" charset="0"/>
                <a:ea typeface="Cambria" panose="02040503050406030204" pitchFamily="18" charset="0"/>
              </a:rPr>
              <a:t>Guests with disabilities may be dropped off at the front doors on Broadway and may wait inside the outer lobby area before the doors open.</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There is no elevator in the Paramount Theatre. The Theatre does not provide wheelchairs.</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The Theatre strives to provide an accessible venue for all guests, designated seating for guests with limited mobility and/or using a wheelchair is provided on the main level of the auditorium, on a first-come, first-served basis. One guest may accompany them in the  designated seating area.</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Please notify Frances Moy (</a:t>
            </a:r>
            <a:r>
              <a:rPr lang="en-US" sz="1800" dirty="0">
                <a:latin typeface="Cambria" panose="02040503050406030204" pitchFamily="18" charset="0"/>
                <a:ea typeface="Cambria" panose="02040503050406030204" pitchFamily="18" charset="0"/>
                <a:hlinkClick r:id="rId4"/>
              </a:rPr>
              <a:t>fmoy@peralta.edu</a:t>
            </a:r>
            <a:r>
              <a:rPr lang="en-US" sz="1800" dirty="0">
                <a:latin typeface="Cambria" panose="02040503050406030204" pitchFamily="18" charset="0"/>
                <a:ea typeface="Cambria" panose="02040503050406030204" pitchFamily="18" charset="0"/>
              </a:rPr>
              <a:t>) if you or your guest require accommodations </a:t>
            </a:r>
            <a:r>
              <a:rPr lang="en-US" sz="1800" dirty="0" smtClean="0">
                <a:latin typeface="Cambria" panose="02040503050406030204" pitchFamily="18" charset="0"/>
                <a:ea typeface="Cambria" panose="02040503050406030204" pitchFamily="18" charset="0"/>
              </a:rPr>
              <a:t>by Thursday, May 14, 2026. </a:t>
            </a:r>
            <a:r>
              <a:rPr lang="en-US" sz="1800" dirty="0">
                <a:latin typeface="Cambria" panose="02040503050406030204" pitchFamily="18" charset="0"/>
                <a:ea typeface="Cambria" panose="02040503050406030204" pitchFamily="18" charset="0"/>
              </a:rPr>
              <a:t>A list of guest names who may require mobility assistance will be provided to the Paramount Theatre. </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
            </a:r>
            <a:br>
              <a:rPr lang="en-US" sz="1800" dirty="0">
                <a:latin typeface="Cambria" panose="02040503050406030204" pitchFamily="18" charset="0"/>
                <a:ea typeface="Cambria" panose="02040503050406030204" pitchFamily="18" charset="0"/>
              </a:rPr>
            </a:br>
            <a:r>
              <a:rPr lang="en-US" sz="1800" dirty="0">
                <a:latin typeface="Cambria" panose="02040503050406030204" pitchFamily="18" charset="0"/>
                <a:ea typeface="Cambria" panose="02040503050406030204" pitchFamily="18" charset="0"/>
              </a:rPr>
              <a:t>Wheelchairs that will not be used in the theatre can be checked in at will call.</a:t>
            </a:r>
            <a:endParaRPr lang="en-US" sz="2400" b="1" dirty="0">
              <a:solidFill>
                <a:srgbClr val="FF0000"/>
              </a:solidFill>
              <a:latin typeface="Cambria" panose="02040503050406030204" pitchFamily="18" charset="0"/>
              <a:ea typeface="Cambria" panose="02040503050406030204" pitchFamily="18" charset="0"/>
            </a:endParaRPr>
          </a:p>
        </p:txBody>
      </p:sp>
      <p:sp>
        <p:nvSpPr>
          <p:cNvPr id="7" name="Title 1"/>
          <p:cNvSpPr txBox="1">
            <a:spLocks/>
          </p:cNvSpPr>
          <p:nvPr/>
        </p:nvSpPr>
        <p:spPr>
          <a:xfrm>
            <a:off x="685800" y="1280617"/>
            <a:ext cx="8213084" cy="8529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latin typeface="Cambria" panose="02040503050406030204" pitchFamily="18" charset="0"/>
                <a:ea typeface="Cambria" panose="02040503050406030204" pitchFamily="18" charset="0"/>
                <a:cs typeface="Avenir Black"/>
              </a:rPr>
              <a:t>Accessibility Services</a:t>
            </a:r>
          </a:p>
        </p:txBody>
      </p:sp>
    </p:spTree>
    <p:extLst>
      <p:ext uri="{BB962C8B-B14F-4D97-AF65-F5344CB8AC3E}">
        <p14:creationId xmlns:p14="http://schemas.microsoft.com/office/powerpoint/2010/main" val="132320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68941" y="2382571"/>
            <a:ext cx="8790535" cy="3612780"/>
          </a:xfrm>
        </p:spPr>
        <p:txBody>
          <a:bodyPr>
            <a:normAutofit fontScale="90000"/>
          </a:bodyPr>
          <a:lstStyle/>
          <a:p>
            <a:pPr algn="l"/>
            <a:r>
              <a:rPr lang="en-US" sz="2800" b="1" u="sng" dirty="0">
                <a:latin typeface="Cambria" panose="02040503050406030204" pitchFamily="18" charset="0"/>
                <a:ea typeface="Cambria" panose="02040503050406030204" pitchFamily="18" charset="0"/>
              </a:rPr>
              <a:t>Public Transportation:</a:t>
            </a:r>
            <a:r>
              <a:rPr lang="en-US" sz="2800" dirty="0">
                <a:latin typeface="Cambria" panose="02040503050406030204" pitchFamily="18" charset="0"/>
                <a:ea typeface="Cambria" panose="02040503050406030204" pitchFamily="18" charset="0"/>
              </a:rPr>
              <a:t/>
            </a:r>
            <a:br>
              <a:rPr lang="en-US" sz="2800" dirty="0">
                <a:latin typeface="Cambria" panose="02040503050406030204" pitchFamily="18" charset="0"/>
                <a:ea typeface="Cambria" panose="02040503050406030204" pitchFamily="18" charset="0"/>
              </a:rPr>
            </a:br>
            <a:r>
              <a:rPr lang="en-US" sz="2800" dirty="0">
                <a:latin typeface="Cambria" panose="02040503050406030204" pitchFamily="18" charset="0"/>
                <a:ea typeface="Cambria" panose="02040503050406030204" pitchFamily="18" charset="0"/>
              </a:rPr>
              <a:t>Please encourage family and friends to take public transportation. The 19th Street BART Station is less than 100 feet away from the Theatre’s front doors on Broadway. </a:t>
            </a:r>
            <a:br>
              <a:rPr lang="en-US" sz="2800" dirty="0">
                <a:latin typeface="Cambria" panose="02040503050406030204" pitchFamily="18" charset="0"/>
                <a:ea typeface="Cambria" panose="02040503050406030204" pitchFamily="18" charset="0"/>
              </a:rPr>
            </a:br>
            <a:r>
              <a:rPr lang="en-US" sz="2800" b="1" u="sng" dirty="0">
                <a:latin typeface="Cambria" panose="02040503050406030204" pitchFamily="18" charset="0"/>
                <a:ea typeface="Cambria" panose="02040503050406030204" pitchFamily="18" charset="0"/>
              </a:rPr>
              <a:t>Parking: </a:t>
            </a:r>
            <a:r>
              <a:rPr lang="en-US" sz="2800" dirty="0">
                <a:latin typeface="Cambria" panose="02040503050406030204" pitchFamily="18" charset="0"/>
                <a:ea typeface="Cambria" panose="02040503050406030204" pitchFamily="18" charset="0"/>
              </a:rPr>
              <a:t/>
            </a:r>
            <a:br>
              <a:rPr lang="en-US" sz="2800" dirty="0">
                <a:latin typeface="Cambria" panose="02040503050406030204" pitchFamily="18" charset="0"/>
                <a:ea typeface="Cambria" panose="02040503050406030204" pitchFamily="18" charset="0"/>
              </a:rPr>
            </a:br>
            <a:r>
              <a:rPr lang="en-US" sz="2800" dirty="0">
                <a:latin typeface="Cambria" panose="02040503050406030204" pitchFamily="18" charset="0"/>
                <a:ea typeface="Cambria" panose="02040503050406030204" pitchFamily="18" charset="0"/>
              </a:rPr>
              <a:t>Street parking is limited. The closest parking garage to the Paramount Theatre is the Telegraph Plaza Garage located at the corner of Telegraph and 21st Street. The entrance to the garage is on Telegraph Avenue. Payment is required. Please plan to arrive early.</a:t>
            </a:r>
          </a:p>
        </p:txBody>
      </p:sp>
      <p:sp>
        <p:nvSpPr>
          <p:cNvPr id="7" name="Title 1"/>
          <p:cNvSpPr txBox="1">
            <a:spLocks/>
          </p:cNvSpPr>
          <p:nvPr/>
        </p:nvSpPr>
        <p:spPr>
          <a:xfrm>
            <a:off x="685800" y="1280616"/>
            <a:ext cx="8213084" cy="12166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0000"/>
                </a:solidFill>
                <a:latin typeface="Cambria" panose="02040503050406030204" pitchFamily="18" charset="0"/>
                <a:ea typeface="Cambria" panose="02040503050406030204" pitchFamily="18" charset="0"/>
                <a:cs typeface="Avenir Black"/>
              </a:rPr>
              <a:t>Parking Information</a:t>
            </a:r>
          </a:p>
        </p:txBody>
      </p:sp>
    </p:spTree>
    <p:extLst>
      <p:ext uri="{BB962C8B-B14F-4D97-AF65-F5344CB8AC3E}">
        <p14:creationId xmlns:p14="http://schemas.microsoft.com/office/powerpoint/2010/main" val="377013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317198"/>
            <a:ext cx="8213084" cy="3603445"/>
          </a:xfrm>
        </p:spPr>
        <p:txBody>
          <a:bodyPr>
            <a:normAutofit/>
          </a:bodyPr>
          <a:lstStyle/>
          <a:p>
            <a:pPr algn="l"/>
            <a:r>
              <a:rPr lang="en-US" sz="2400" dirty="0"/>
              <a:t/>
            </a:r>
            <a:br>
              <a:rPr lang="en-US" sz="2400" dirty="0"/>
            </a:br>
            <a:r>
              <a:rPr lang="en-US" sz="2400" dirty="0"/>
              <a:t/>
            </a:r>
            <a:br>
              <a:rPr lang="en-US" sz="2400" dirty="0"/>
            </a:br>
            <a:r>
              <a:rPr lang="en-US" sz="4000" dirty="0"/>
              <a:t/>
            </a:r>
            <a:br>
              <a:rPr lang="en-US" sz="4000" dirty="0"/>
            </a:br>
            <a:r>
              <a:rPr lang="en-US" sz="4000" dirty="0"/>
              <a:t/>
            </a:r>
            <a:br>
              <a:rPr lang="en-US" sz="4000" dirty="0"/>
            </a:br>
            <a:endParaRPr lang="en-US" sz="2400" b="1" dirty="0">
              <a:solidFill>
                <a:srgbClr val="FF0000"/>
              </a:solidFill>
            </a:endParaRPr>
          </a:p>
        </p:txBody>
      </p:sp>
      <p:sp>
        <p:nvSpPr>
          <p:cNvPr id="7" name="Title 1"/>
          <p:cNvSpPr txBox="1">
            <a:spLocks/>
          </p:cNvSpPr>
          <p:nvPr/>
        </p:nvSpPr>
        <p:spPr>
          <a:xfrm>
            <a:off x="685800" y="1280617"/>
            <a:ext cx="8213084" cy="10365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0000"/>
                </a:solidFill>
                <a:latin typeface="Cambria" panose="02040503050406030204" pitchFamily="18" charset="0"/>
                <a:ea typeface="Cambria" panose="02040503050406030204" pitchFamily="18" charset="0"/>
                <a:cs typeface="Avenir Black"/>
              </a:rPr>
              <a:t>Tickets &amp; Will Call</a:t>
            </a:r>
          </a:p>
        </p:txBody>
      </p:sp>
      <p:sp>
        <p:nvSpPr>
          <p:cNvPr id="3" name="TextBox 2"/>
          <p:cNvSpPr txBox="1"/>
          <p:nvPr/>
        </p:nvSpPr>
        <p:spPr>
          <a:xfrm>
            <a:off x="84221" y="2317197"/>
            <a:ext cx="9059779" cy="3816429"/>
          </a:xfrm>
          <a:prstGeom prst="rect">
            <a:avLst/>
          </a:prstGeom>
          <a:noFill/>
        </p:spPr>
        <p:txBody>
          <a:bodyPr wrap="square" rtlCol="0">
            <a:spAutoFit/>
          </a:bodyPr>
          <a:lstStyle/>
          <a:p>
            <a:r>
              <a:rPr lang="en-US" sz="2200" b="1" u="sng" dirty="0">
                <a:latin typeface="Cambria" panose="02040503050406030204" pitchFamily="18" charset="0"/>
                <a:ea typeface="Cambria" panose="02040503050406030204" pitchFamily="18" charset="0"/>
              </a:rPr>
              <a:t>Tickets</a:t>
            </a:r>
          </a:p>
          <a:p>
            <a:pPr marL="285750" indent="-285750">
              <a:buFont typeface="Wingdings" panose="05000000000000000000" pitchFamily="2" charset="2"/>
              <a:buChar char="v"/>
            </a:pPr>
            <a:r>
              <a:rPr lang="en-US" sz="2200" dirty="0" smtClean="0">
                <a:latin typeface="Cambria" panose="02040503050406030204" pitchFamily="18" charset="0"/>
                <a:ea typeface="Cambria" panose="02040503050406030204" pitchFamily="18" charset="0"/>
              </a:rPr>
              <a:t>Graduates will receive 8 tickets. An email will be sent on May 17</a:t>
            </a:r>
            <a:r>
              <a:rPr lang="en-US" sz="2200" baseline="30000" dirty="0" smtClean="0">
                <a:latin typeface="Cambria" panose="02040503050406030204" pitchFamily="18" charset="0"/>
                <a:ea typeface="Cambria" panose="02040503050406030204" pitchFamily="18" charset="0"/>
              </a:rPr>
              <a:t>th</a:t>
            </a:r>
            <a:r>
              <a:rPr lang="en-US" sz="2200" dirty="0" smtClean="0">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rPr>
              <a:t>with information about picking up extra </a:t>
            </a:r>
            <a:r>
              <a:rPr lang="en-US" sz="2200" dirty="0" err="1" smtClean="0">
                <a:latin typeface="Cambria" panose="02040503050406030204" pitchFamily="18" charset="0"/>
                <a:ea typeface="Cambria" panose="02040503050406030204" pitchFamily="18" charset="0"/>
              </a:rPr>
              <a:t>tickets.l</a:t>
            </a:r>
            <a:endParaRPr lang="en-US" sz="22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US" sz="2200" dirty="0">
                <a:latin typeface="Cambria" panose="02040503050406030204" pitchFamily="18" charset="0"/>
                <a:ea typeface="Cambria" panose="02040503050406030204" pitchFamily="18" charset="0"/>
              </a:rPr>
              <a:t>If you do not plan to use all your tickets, please return them to </a:t>
            </a:r>
            <a:r>
              <a:rPr lang="en-US" sz="2200" dirty="0" smtClean="0">
                <a:latin typeface="Cambria" panose="02040503050406030204" pitchFamily="18" charset="0"/>
                <a:ea typeface="Cambria" panose="02040503050406030204" pitchFamily="18" charset="0"/>
              </a:rPr>
              <a:t>the Office of Student Activates or will </a:t>
            </a:r>
            <a:r>
              <a:rPr lang="en-US" sz="2200" dirty="0">
                <a:latin typeface="Cambria" panose="02040503050406030204" pitchFamily="18" charset="0"/>
                <a:ea typeface="Cambria" panose="02040503050406030204" pitchFamily="18" charset="0"/>
              </a:rPr>
              <a:t>call for others to use</a:t>
            </a:r>
          </a:p>
          <a:p>
            <a:pPr marL="285750" indent="-285750">
              <a:buFont typeface="Wingdings" panose="05000000000000000000" pitchFamily="2" charset="2"/>
              <a:buChar char="v"/>
            </a:pPr>
            <a:r>
              <a:rPr lang="en-US" sz="2200" dirty="0">
                <a:latin typeface="Cambria" panose="02040503050406030204" pitchFamily="18" charset="0"/>
                <a:ea typeface="Cambria" panose="02040503050406030204" pitchFamily="18" charset="0"/>
              </a:rPr>
              <a:t>Graduates can leave tickets at will call for guests to pick up</a:t>
            </a:r>
          </a:p>
          <a:p>
            <a:pPr marL="285750" indent="-285750">
              <a:buFont typeface="Wingdings" panose="05000000000000000000" pitchFamily="2" charset="2"/>
              <a:buChar char="v"/>
            </a:pPr>
            <a:r>
              <a:rPr lang="en-US" sz="2200" dirty="0">
                <a:latin typeface="Cambria" panose="02040503050406030204" pitchFamily="18" charset="0"/>
                <a:ea typeface="Cambria" panose="02040503050406030204" pitchFamily="18" charset="0"/>
              </a:rPr>
              <a:t>If you would like to designate another person to pick up tickets, please send email with person’s name to </a:t>
            </a:r>
            <a:r>
              <a:rPr lang="en-US" sz="2200" dirty="0">
                <a:latin typeface="Cambria" panose="02040503050406030204" pitchFamily="18" charset="0"/>
                <a:ea typeface="Cambria" panose="02040503050406030204" pitchFamily="18" charset="0"/>
                <a:hlinkClick r:id="rId4"/>
              </a:rPr>
              <a:t>mc-studentactivities@peralta.edu</a:t>
            </a:r>
            <a:endParaRPr lang="en-US" sz="2200" dirty="0">
              <a:latin typeface="Cambria" panose="02040503050406030204" pitchFamily="18" charset="0"/>
              <a:ea typeface="Cambria" panose="02040503050406030204" pitchFamily="18" charset="0"/>
            </a:endParaRPr>
          </a:p>
          <a:p>
            <a:r>
              <a:rPr lang="en-US" sz="2200" b="1" u="sng" dirty="0">
                <a:latin typeface="Cambria" panose="02040503050406030204" pitchFamily="18" charset="0"/>
                <a:ea typeface="Cambria" panose="02040503050406030204" pitchFamily="18" charset="0"/>
              </a:rPr>
              <a:t>Will Call</a:t>
            </a:r>
          </a:p>
          <a:p>
            <a:pPr marL="285750" indent="-285750">
              <a:buFont typeface="Wingdings" panose="05000000000000000000" pitchFamily="2" charset="2"/>
              <a:buChar char="v"/>
            </a:pPr>
            <a:r>
              <a:rPr lang="en-US" sz="2200" dirty="0">
                <a:latin typeface="Cambria" panose="02040503050406030204" pitchFamily="18" charset="0"/>
                <a:ea typeface="Cambria" panose="02040503050406030204" pitchFamily="18" charset="0"/>
              </a:rPr>
              <a:t>Will call will be located near the Broadway entrance</a:t>
            </a:r>
          </a:p>
          <a:p>
            <a:pPr marL="285750" indent="-285750">
              <a:buFont typeface="Wingdings" panose="05000000000000000000" pitchFamily="2" charset="2"/>
              <a:buChar char="v"/>
            </a:pPr>
            <a:r>
              <a:rPr lang="en-US" sz="2200" dirty="0">
                <a:latin typeface="Cambria" panose="02040503050406030204" pitchFamily="18" charset="0"/>
                <a:ea typeface="Cambria" panose="02040503050406030204" pitchFamily="18" charset="0"/>
              </a:rPr>
              <a:t>Strollers can be checked in at will call</a:t>
            </a:r>
          </a:p>
        </p:txBody>
      </p:sp>
    </p:spTree>
    <p:extLst>
      <p:ext uri="{BB962C8B-B14F-4D97-AF65-F5344CB8AC3E}">
        <p14:creationId xmlns:p14="http://schemas.microsoft.com/office/powerpoint/2010/main" val="10889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317198"/>
            <a:ext cx="8213084" cy="3603445"/>
          </a:xfrm>
        </p:spPr>
        <p:txBody>
          <a:bodyPr>
            <a:normAutofit/>
          </a:bodyPr>
          <a:lstStyle/>
          <a:p>
            <a:pPr algn="l"/>
            <a:r>
              <a:rPr lang="en-US" sz="2400" dirty="0"/>
              <a:t/>
            </a:r>
            <a:br>
              <a:rPr lang="en-US" sz="2400" dirty="0"/>
            </a:br>
            <a:r>
              <a:rPr lang="en-US" sz="2400" dirty="0"/>
              <a:t/>
            </a:r>
            <a:br>
              <a:rPr lang="en-US" sz="2400" dirty="0"/>
            </a:br>
            <a:r>
              <a:rPr lang="en-US" sz="4000" dirty="0"/>
              <a:t/>
            </a:r>
            <a:br>
              <a:rPr lang="en-US" sz="4000" dirty="0"/>
            </a:br>
            <a:r>
              <a:rPr lang="en-US" sz="4000" dirty="0"/>
              <a:t/>
            </a:r>
            <a:br>
              <a:rPr lang="en-US" sz="4000" dirty="0"/>
            </a:br>
            <a:endParaRPr lang="en-US" sz="2400" b="1" dirty="0">
              <a:solidFill>
                <a:srgbClr val="FF0000"/>
              </a:solidFill>
            </a:endParaRPr>
          </a:p>
        </p:txBody>
      </p:sp>
      <p:sp>
        <p:nvSpPr>
          <p:cNvPr id="7" name="Title 1"/>
          <p:cNvSpPr txBox="1">
            <a:spLocks/>
          </p:cNvSpPr>
          <p:nvPr/>
        </p:nvSpPr>
        <p:spPr>
          <a:xfrm>
            <a:off x="685800" y="1280617"/>
            <a:ext cx="8213084" cy="10365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0000"/>
                </a:solidFill>
                <a:latin typeface="Cambria" panose="02040503050406030204" pitchFamily="18" charset="0"/>
                <a:ea typeface="Cambria" panose="02040503050406030204" pitchFamily="18" charset="0"/>
              </a:rPr>
              <a:t>COVID-19 Protocols</a:t>
            </a:r>
            <a:endParaRPr lang="en-US" sz="6000" b="1" dirty="0">
              <a:solidFill>
                <a:srgbClr val="FF0000"/>
              </a:solidFill>
              <a:latin typeface="Cambria" panose="02040503050406030204" pitchFamily="18" charset="0"/>
              <a:ea typeface="Cambria" panose="02040503050406030204" pitchFamily="18" charset="0"/>
              <a:cs typeface="Avenir Black"/>
            </a:endParaRPr>
          </a:p>
        </p:txBody>
      </p:sp>
      <p:sp>
        <p:nvSpPr>
          <p:cNvPr id="3" name="TextBox 2"/>
          <p:cNvSpPr txBox="1"/>
          <p:nvPr/>
        </p:nvSpPr>
        <p:spPr>
          <a:xfrm>
            <a:off x="0" y="2494483"/>
            <a:ext cx="8939174" cy="2862322"/>
          </a:xfrm>
          <a:prstGeom prst="rect">
            <a:avLst/>
          </a:prstGeom>
          <a:noFill/>
        </p:spPr>
        <p:txBody>
          <a:bodyPr wrap="square" rtlCol="0">
            <a:spAutoFit/>
          </a:bodyPr>
          <a:lstStyle/>
          <a:p>
            <a:pPr marL="285750" indent="-285750">
              <a:buFont typeface="Wingdings" panose="05000000000000000000" pitchFamily="2" charset="2"/>
              <a:buChar char="v"/>
            </a:pPr>
            <a:r>
              <a:rPr lang="en-US" sz="2000" dirty="0">
                <a:latin typeface="Cambria" panose="02040503050406030204" pitchFamily="18" charset="0"/>
                <a:ea typeface="Cambria" panose="02040503050406030204" pitchFamily="18" charset="0"/>
              </a:rPr>
              <a:t>In line with current mandates, we no longer require masks, proof of vaccination, or a negative COVID test to enter the Paramount Theatre. However, we strongly encourage you to get vaccinated and boosted to keep our community healthy and thriving.</a:t>
            </a:r>
          </a:p>
          <a:p>
            <a:pPr marL="285750" indent="-285750">
              <a:buFont typeface="Wingdings" panose="05000000000000000000" pitchFamily="2" charset="2"/>
              <a:buChar char="v"/>
            </a:pPr>
            <a:endParaRPr lang="en-US" sz="20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US" sz="2000" dirty="0">
                <a:latin typeface="Cambria" panose="02040503050406030204" pitchFamily="18" charset="0"/>
                <a:ea typeface="Cambria" panose="02040503050406030204" pitchFamily="18" charset="0"/>
              </a:rPr>
              <a:t>Masks are strongly recommended for all events. It is recommended that whenever possible, everyone wear a non-vented respirator, such as an N95, KN95, or KF94 respirator, or a well-fitting surgical mask with a cloth mask over it.</a:t>
            </a:r>
          </a:p>
        </p:txBody>
      </p:sp>
    </p:spTree>
    <p:extLst>
      <p:ext uri="{BB962C8B-B14F-4D97-AF65-F5344CB8AC3E}">
        <p14:creationId xmlns:p14="http://schemas.microsoft.com/office/powerpoint/2010/main" val="1294426626"/>
      </p:ext>
    </p:extLst>
  </p:cSld>
  <p:clrMapOvr>
    <a:masterClrMapping/>
  </p:clrMapOvr>
  <mc:AlternateContent xmlns:mc="http://schemas.openxmlformats.org/markup-compatibility/2006" xmlns:p14="http://schemas.microsoft.com/office/powerpoint/2010/main">
    <mc:Choice Requires="p14">
      <p:transition spd="slow" p14:dur="531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83670"/>
          </a:xfrm>
          <a:prstGeom prst="rect">
            <a:avLst/>
          </a:prstGeom>
          <a:effectLst>
            <a:softEdge rad="31750"/>
          </a:effectLst>
        </p:spPr>
      </p:pic>
      <p:sp>
        <p:nvSpPr>
          <p:cNvPr id="2" name="Title 1"/>
          <p:cNvSpPr>
            <a:spLocks noGrp="1"/>
          </p:cNvSpPr>
          <p:nvPr>
            <p:ph type="ctrTitle"/>
          </p:nvPr>
        </p:nvSpPr>
        <p:spPr>
          <a:xfrm>
            <a:off x="-188094" y="2553378"/>
            <a:ext cx="5846619" cy="3332627"/>
          </a:xfrm>
        </p:spPr>
        <p:txBody>
          <a:bodyPr>
            <a:normAutofit fontScale="90000"/>
          </a:bodyPr>
          <a:lstStyle/>
          <a:p>
            <a:r>
              <a:rPr lang="en-US" sz="3200" dirty="0">
                <a:latin typeface="Cambria" panose="02040503050406030204" pitchFamily="18" charset="0"/>
                <a:ea typeface="Cambria" panose="02040503050406030204" pitchFamily="18" charset="0"/>
              </a:rPr>
              <a:t>Wednesday, May 20, 2026</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5:30 PM – 7:30 PM</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Paramount Theatre</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2025 Broadway, </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Oakland, CA 94612</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    *The ceremony will be recorded, not live-streamed*</a:t>
            </a:r>
          </a:p>
        </p:txBody>
      </p:sp>
      <p:sp>
        <p:nvSpPr>
          <p:cNvPr id="7" name="Title 1"/>
          <p:cNvSpPr txBox="1">
            <a:spLocks/>
          </p:cNvSpPr>
          <p:nvPr/>
        </p:nvSpPr>
        <p:spPr>
          <a:xfrm>
            <a:off x="289847" y="1083353"/>
            <a:ext cx="8213084"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0000"/>
                </a:solidFill>
                <a:latin typeface="Cambria" panose="02040503050406030204" pitchFamily="18" charset="0"/>
                <a:ea typeface="Cambria" panose="02040503050406030204" pitchFamily="18" charset="0"/>
                <a:cs typeface="Avenir Black"/>
              </a:rPr>
              <a:t>Join the Celebration!!</a:t>
            </a:r>
          </a:p>
        </p:txBody>
      </p:sp>
      <p:pic>
        <p:nvPicPr>
          <p:cNvPr id="5" name="Picture 4"/>
          <p:cNvPicPr>
            <a:picLocks noChangeAspect="1"/>
          </p:cNvPicPr>
          <p:nvPr/>
        </p:nvPicPr>
        <p:blipFill>
          <a:blip r:embed="rId4"/>
          <a:stretch>
            <a:fillRect/>
          </a:stretch>
        </p:blipFill>
        <p:spPr>
          <a:xfrm>
            <a:off x="5180583" y="2553378"/>
            <a:ext cx="3853299" cy="2564195"/>
          </a:xfrm>
          <a:prstGeom prst="rect">
            <a:avLst/>
          </a:prstGeom>
          <a:effectLst>
            <a:softEdge rad="63500"/>
          </a:effectLst>
        </p:spPr>
      </p:pic>
    </p:spTree>
    <p:extLst>
      <p:ext uri="{BB962C8B-B14F-4D97-AF65-F5344CB8AC3E}">
        <p14:creationId xmlns:p14="http://schemas.microsoft.com/office/powerpoint/2010/main" val="173999559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02E5CEE-91F4-469A-8DB0-B083D4E6D3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9739" r="19653" b="1"/>
          <a:stretch>
            <a:fillRect/>
          </a:stretch>
        </p:blipFill>
        <p:spPr>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026" name="Picture 2" descr="Dual Enrollment | Merritt College">
            <a:extLst>
              <a:ext uri="{FF2B5EF4-FFF2-40B4-BE49-F238E27FC236}">
                <a16:creationId xmlns:a16="http://schemas.microsoft.com/office/drawing/2014/main" id="{F6FD162F-3B3E-2588-79EB-18F6DB52B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84" r="13746" b="1"/>
          <a:stretch>
            <a:fillRect/>
          </a:stretch>
        </p:blipFill>
        <p:spPr bwMode="auto">
          <a:xfrm>
            <a:off x="6397590" y="3456433"/>
            <a:ext cx="274641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rcRect l="26873" r="32097" b="1"/>
          <a:stretch>
            <a:fillRect/>
          </a:stretch>
        </p:blipFill>
        <p:spPr>
          <a:xfrm>
            <a:off x="3876264" y="3456432"/>
            <a:ext cx="3048449"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useBgFill="1">
        <p:nvSpPr>
          <p:cNvPr id="1033" name="Freeform: Shape 1032">
            <a:extLst>
              <a:ext uri="{FF2B5EF4-FFF2-40B4-BE49-F238E27FC236}">
                <a16:creationId xmlns:a16="http://schemas.microsoft.com/office/drawing/2014/main" id="{E2AC6510-3E38-4777-B5FF-489AB2AFC8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5957"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5" name="Freeform: Shape 1034">
            <a:extLst>
              <a:ext uri="{FF2B5EF4-FFF2-40B4-BE49-F238E27FC236}">
                <a16:creationId xmlns:a16="http://schemas.microsoft.com/office/drawing/2014/main" id="{01E4E464-521F-49A9-8D9D-6F6979C454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37982"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329184" y="1527048"/>
            <a:ext cx="3765042" cy="277063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300" kern="1200" dirty="0">
                <a:solidFill>
                  <a:schemeClr val="tx1"/>
                </a:solidFill>
                <a:latin typeface="+mj-lt"/>
                <a:ea typeface="+mj-ea"/>
                <a:cs typeface="+mj-cs"/>
              </a:rPr>
              <a:t>CONGRATULATIONS</a:t>
            </a:r>
            <a:endParaRPr lang="en-US" sz="3300" dirty="0">
              <a:latin typeface="+mj-lt"/>
              <a:ea typeface="+mj-ea"/>
              <a:cs typeface="+mj-cs"/>
            </a:endParaRPr>
          </a:p>
          <a:p>
            <a:pPr defTabSz="914400">
              <a:lnSpc>
                <a:spcPct val="90000"/>
              </a:lnSpc>
              <a:spcBef>
                <a:spcPct val="0"/>
              </a:spcBef>
              <a:spcAft>
                <a:spcPts val="600"/>
              </a:spcAft>
            </a:pPr>
            <a:r>
              <a:rPr lang="en-US" sz="3300" kern="1200" dirty="0">
                <a:solidFill>
                  <a:schemeClr val="tx1"/>
                </a:solidFill>
                <a:latin typeface="+mj-lt"/>
                <a:ea typeface="+mj-ea"/>
                <a:cs typeface="+mj-cs"/>
              </a:rPr>
              <a:t>Cla</a:t>
            </a:r>
            <a:r>
              <a:rPr lang="en-US" sz="3300" dirty="0">
                <a:latin typeface="+mj-lt"/>
                <a:ea typeface="+mj-ea"/>
                <a:cs typeface="+mj-cs"/>
              </a:rPr>
              <a:t>ss of 2026!!!</a:t>
            </a:r>
            <a:endParaRPr lang="en-US" sz="3300" kern="1200" dirty="0">
              <a:solidFill>
                <a:schemeClr val="tx1"/>
              </a:solidFill>
              <a:latin typeface="+mj-lt"/>
              <a:ea typeface="+mj-ea"/>
              <a:cs typeface="+mj-cs"/>
            </a:endParaRPr>
          </a:p>
        </p:txBody>
      </p:sp>
      <p:sp>
        <p:nvSpPr>
          <p:cNvPr id="1037" name="Rectangle 1036">
            <a:extLst>
              <a:ext uri="{FF2B5EF4-FFF2-40B4-BE49-F238E27FC236}">
                <a16:creationId xmlns:a16="http://schemas.microsoft.com/office/drawing/2014/main" id="{D1CD565B-6ECC-4F9F-9651-D9B02A7EB2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rcRect l="17614" r="28481" b="1"/>
          <a:stretch>
            <a:fillRect/>
          </a:stretch>
        </p:blipFill>
        <p:spPr>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
        <p:nvSpPr>
          <p:cNvPr id="1039" name="Rectangle 1038">
            <a:extLst>
              <a:ext uri="{FF2B5EF4-FFF2-40B4-BE49-F238E27FC236}">
                <a16:creationId xmlns:a16="http://schemas.microsoft.com/office/drawing/2014/main" id="{E52DEE4C-2D60-4B27-8ABB-1D595DF08E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16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68941" y="2382570"/>
            <a:ext cx="8790535" cy="2314935"/>
          </a:xfrm>
        </p:spPr>
        <p:txBody>
          <a:bodyPr>
            <a:normAutofit/>
          </a:bodyPr>
          <a:lstStyle/>
          <a:p>
            <a:pPr algn="l"/>
            <a:r>
              <a:rPr lang="en-US" sz="3600" dirty="0">
                <a:latin typeface="Cambria" panose="02040503050406030204" pitchFamily="18" charset="0"/>
                <a:ea typeface="Cambria" panose="02040503050406030204" pitchFamily="18" charset="0"/>
              </a:rPr>
              <a:t>Meeting Place:	21</a:t>
            </a:r>
            <a:r>
              <a:rPr lang="en-US" sz="3600" baseline="30000" dirty="0">
                <a:latin typeface="Cambria" panose="02040503050406030204" pitchFamily="18" charset="0"/>
                <a:ea typeface="Cambria" panose="02040503050406030204" pitchFamily="18" charset="0"/>
              </a:rPr>
              <a:t>st</a:t>
            </a:r>
            <a:r>
              <a:rPr lang="en-US" sz="3600" dirty="0">
                <a:latin typeface="Cambria" panose="02040503050406030204" pitchFamily="18" charset="0"/>
                <a:ea typeface="Cambria" panose="02040503050406030204" pitchFamily="18" charset="0"/>
              </a:rPr>
              <a:t> Street (side of theater)</a:t>
            </a:r>
            <a:br>
              <a:rPr lang="en-US"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							Street will be blocked off </a:t>
            </a:r>
            <a:br>
              <a:rPr lang="en-US"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Check-In:			3:30 PM – 4:30 PM</a:t>
            </a:r>
          </a:p>
        </p:txBody>
      </p:sp>
      <p:sp>
        <p:nvSpPr>
          <p:cNvPr id="7" name="Title 1"/>
          <p:cNvSpPr txBox="1">
            <a:spLocks/>
          </p:cNvSpPr>
          <p:nvPr/>
        </p:nvSpPr>
        <p:spPr>
          <a:xfrm>
            <a:off x="685800" y="1280616"/>
            <a:ext cx="8213084" cy="12166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0000"/>
                </a:solidFill>
                <a:latin typeface="Cambria" panose="02040503050406030204" pitchFamily="18" charset="0"/>
                <a:ea typeface="Cambria" panose="02040503050406030204" pitchFamily="18" charset="0"/>
                <a:cs typeface="Avenir Black"/>
              </a:rPr>
              <a:t>Graduate Arrival</a:t>
            </a:r>
          </a:p>
        </p:txBody>
      </p:sp>
      <p:sp>
        <p:nvSpPr>
          <p:cNvPr id="3" name="TextBox 2"/>
          <p:cNvSpPr txBox="1"/>
          <p:nvPr/>
        </p:nvSpPr>
        <p:spPr>
          <a:xfrm>
            <a:off x="454943" y="5192977"/>
            <a:ext cx="8234114"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ALL GRADUATES MUST ARRIVE BY 4:30 PM</a:t>
            </a:r>
          </a:p>
        </p:txBody>
      </p:sp>
    </p:spTree>
    <p:extLst>
      <p:ext uri="{BB962C8B-B14F-4D97-AF65-F5344CB8AC3E}">
        <p14:creationId xmlns:p14="http://schemas.microsoft.com/office/powerpoint/2010/main" val="173999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685800" y="1280616"/>
            <a:ext cx="8213084" cy="12166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FF0000"/>
                </a:solidFill>
                <a:latin typeface="Cambria" panose="02040503050406030204" pitchFamily="18" charset="0"/>
                <a:ea typeface="Cambria" panose="02040503050406030204" pitchFamily="18" charset="0"/>
                <a:cs typeface="Avenir Black"/>
              </a:rPr>
              <a:t>Graduate Attire</a:t>
            </a:r>
          </a:p>
        </p:txBody>
      </p:sp>
      <p:sp>
        <p:nvSpPr>
          <p:cNvPr id="6" name="TextBox 5"/>
          <p:cNvSpPr txBox="1"/>
          <p:nvPr/>
        </p:nvSpPr>
        <p:spPr>
          <a:xfrm>
            <a:off x="216568" y="2127763"/>
            <a:ext cx="8831179" cy="3785652"/>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All graduates must wear a cap and gown. This is your ticket into the theatre. </a:t>
            </a:r>
          </a:p>
          <a:p>
            <a:pPr marL="285750" indent="-285750">
              <a:buFont typeface="Wingdings" panose="05000000000000000000" pitchFamily="2" charset="2"/>
              <a:buChar char="v"/>
            </a:pPr>
            <a:r>
              <a:rPr lang="en-US" sz="2400" dirty="0"/>
              <a:t>This year, </a:t>
            </a:r>
            <a:r>
              <a:rPr lang="en-US" sz="2400" b="1" dirty="0"/>
              <a:t>Merritt College Basic Needs Center</a:t>
            </a:r>
            <a:r>
              <a:rPr lang="en-US" sz="2400" dirty="0"/>
              <a:t> has purchased caps and gowns for all graduates. The Bookstore will distribute caps and gowns at the grad fair on May 7, 2026, at 5 PM, Student Activities/Cafeteria. </a:t>
            </a:r>
            <a:endParaRPr lang="en-US" sz="2400" dirty="0" smtClean="0"/>
          </a:p>
          <a:p>
            <a:pPr marL="285750" indent="-285750">
              <a:buFont typeface="Wingdings" panose="05000000000000000000" pitchFamily="2" charset="2"/>
              <a:buChar char="v"/>
            </a:pPr>
            <a:r>
              <a:rPr lang="en-US" sz="2400" dirty="0" smtClean="0"/>
              <a:t>Student Activities will distribute caps and gowns until May 19</a:t>
            </a:r>
            <a:r>
              <a:rPr lang="en-US" sz="2400" baseline="30000" dirty="0" smtClean="0"/>
              <a:t>th</a:t>
            </a:r>
            <a:r>
              <a:rPr lang="en-US" sz="2400" dirty="0" smtClean="0"/>
              <a:t>, 2026. </a:t>
            </a:r>
            <a:endParaRPr lang="en-US" sz="2400" dirty="0"/>
          </a:p>
          <a:p>
            <a:pPr marL="285750" indent="-285750">
              <a:buFont typeface="Wingdings" panose="05000000000000000000" pitchFamily="2" charset="2"/>
              <a:buChar char="v"/>
            </a:pPr>
            <a:r>
              <a:rPr lang="en-US" sz="2400" dirty="0" smtClean="0"/>
              <a:t>The district and campuses are closed on  May 15, 2026, in observance of the Malcom X Holiday. </a:t>
            </a:r>
          </a:p>
        </p:txBody>
      </p:sp>
    </p:spTree>
    <p:extLst>
      <p:ext uri="{BB962C8B-B14F-4D97-AF65-F5344CB8AC3E}">
        <p14:creationId xmlns:p14="http://schemas.microsoft.com/office/powerpoint/2010/main" val="188116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2C132-91A8-EBE2-1C2A-99AD026C3608}"/>
            </a:ext>
          </a:extLst>
        </p:cNvPr>
        <p:cNvGrpSpPr/>
        <p:nvPr/>
      </p:nvGrpSpPr>
      <p:grpSpPr>
        <a:xfrm>
          <a:off x="0" y="0"/>
          <a:ext cx="0" cy="0"/>
          <a:chOff x="0" y="0"/>
          <a:chExt cx="0" cy="0"/>
        </a:xfrm>
      </p:grpSpPr>
      <p:pic>
        <p:nvPicPr>
          <p:cNvPr id="4" name="Merrit_2.jpg" descr="/Production/Tom/2014/Merrit Power Point/Merrit_2.jpg">
            <a:extLst>
              <a:ext uri="{FF2B5EF4-FFF2-40B4-BE49-F238E27FC236}">
                <a16:creationId xmlns:a16="http://schemas.microsoft.com/office/drawing/2014/main" id="{D804194B-132C-C825-9561-DC6D72E7D43B}"/>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31202"/>
            <a:ext cx="9144000" cy="6858000"/>
          </a:xfrm>
          <a:prstGeom prst="rect">
            <a:avLst/>
          </a:prstGeom>
        </p:spPr>
      </p:pic>
      <p:sp>
        <p:nvSpPr>
          <p:cNvPr id="7" name="Title 1">
            <a:extLst>
              <a:ext uri="{FF2B5EF4-FFF2-40B4-BE49-F238E27FC236}">
                <a16:creationId xmlns:a16="http://schemas.microsoft.com/office/drawing/2014/main" id="{233FC09C-6744-7203-D216-DC222BE5A76A}"/>
              </a:ext>
            </a:extLst>
          </p:cNvPr>
          <p:cNvSpPr txBox="1">
            <a:spLocks/>
          </p:cNvSpPr>
          <p:nvPr/>
        </p:nvSpPr>
        <p:spPr>
          <a:xfrm>
            <a:off x="685800" y="1280616"/>
            <a:ext cx="8213084" cy="12166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FF0000"/>
                </a:solidFill>
                <a:latin typeface="Cambria" panose="02040503050406030204" pitchFamily="18" charset="0"/>
                <a:ea typeface="Cambria" panose="02040503050406030204" pitchFamily="18" charset="0"/>
                <a:cs typeface="Avenir Black"/>
              </a:rPr>
              <a:t>Programs</a:t>
            </a:r>
          </a:p>
        </p:txBody>
      </p:sp>
      <p:sp>
        <p:nvSpPr>
          <p:cNvPr id="6" name="TextBox 5">
            <a:extLst>
              <a:ext uri="{FF2B5EF4-FFF2-40B4-BE49-F238E27FC236}">
                <a16:creationId xmlns:a16="http://schemas.microsoft.com/office/drawing/2014/main" id="{F2E1F323-F58B-1E8E-BCBA-D7FB23479F31}"/>
              </a:ext>
            </a:extLst>
          </p:cNvPr>
          <p:cNvSpPr txBox="1"/>
          <p:nvPr/>
        </p:nvSpPr>
        <p:spPr>
          <a:xfrm>
            <a:off x="216568" y="2127763"/>
            <a:ext cx="8831179" cy="3785652"/>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All graduates will receive a Commencement Program.</a:t>
            </a:r>
          </a:p>
          <a:p>
            <a:pPr marL="285750" indent="-285750">
              <a:buFont typeface="Wingdings" panose="05000000000000000000" pitchFamily="2" charset="2"/>
              <a:buChar char="v"/>
            </a:pPr>
            <a:r>
              <a:rPr lang="en-US" sz="2400" dirty="0"/>
              <a:t>Graduate programs will be in your seat, inside the theatre.</a:t>
            </a:r>
          </a:p>
          <a:p>
            <a:pPr marL="285750" indent="-285750">
              <a:buFont typeface="Wingdings" panose="05000000000000000000" pitchFamily="2" charset="2"/>
              <a:buChar char="v"/>
            </a:pPr>
            <a:r>
              <a:rPr lang="en-US" sz="2400" dirty="0"/>
              <a:t>The list of graduate names has been sent to the printer. We’ve done our best to include everyone’s name, based on the information we were provided. </a:t>
            </a:r>
          </a:p>
          <a:p>
            <a:pPr marL="285750" indent="-285750">
              <a:buFont typeface="Wingdings" panose="05000000000000000000" pitchFamily="2" charset="2"/>
              <a:buChar char="v"/>
            </a:pPr>
            <a:r>
              <a:rPr lang="en-US" sz="2400" dirty="0"/>
              <a:t>Students who are graduating in Summer 2026, your name will not be included in the program until you finish your degree or certificate. </a:t>
            </a:r>
          </a:p>
          <a:p>
            <a:pPr marL="285750" indent="-285750">
              <a:buFont typeface="Wingdings" panose="05000000000000000000" pitchFamily="2" charset="2"/>
              <a:buChar char="v"/>
            </a:pPr>
            <a:r>
              <a:rPr lang="en-US" sz="2400" dirty="0"/>
              <a:t>If you petitioned late, regardless of the reason, your name may not be in the program. </a:t>
            </a:r>
          </a:p>
        </p:txBody>
      </p:sp>
    </p:spTree>
    <p:extLst>
      <p:ext uri="{BB962C8B-B14F-4D97-AF65-F5344CB8AC3E}">
        <p14:creationId xmlns:p14="http://schemas.microsoft.com/office/powerpoint/2010/main" val="68728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685800" y="1280616"/>
            <a:ext cx="8213084" cy="12090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FF0000"/>
                </a:solidFill>
                <a:latin typeface="Cambria" panose="02040503050406030204" pitchFamily="18" charset="0"/>
                <a:ea typeface="Cambria" panose="02040503050406030204" pitchFamily="18" charset="0"/>
                <a:cs typeface="Avenir Black"/>
              </a:rPr>
              <a:t>Graduate Check-In Station</a:t>
            </a:r>
          </a:p>
        </p:txBody>
      </p:sp>
      <p:sp>
        <p:nvSpPr>
          <p:cNvPr id="3" name="TextBox 2"/>
          <p:cNvSpPr txBox="1"/>
          <p:nvPr/>
        </p:nvSpPr>
        <p:spPr>
          <a:xfrm>
            <a:off x="519953" y="2689411"/>
            <a:ext cx="8005482" cy="3108543"/>
          </a:xfrm>
          <a:prstGeom prst="rect">
            <a:avLst/>
          </a:prstGeom>
          <a:noFill/>
        </p:spPr>
        <p:txBody>
          <a:bodyPr wrap="square" rtlCol="0">
            <a:spAutoFit/>
          </a:bodyPr>
          <a:lstStyle/>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Check in by last name (A-L, M-Z)</a:t>
            </a:r>
          </a:p>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Graduates will receive a card to write their name and the degree or certificate that will be announced when you walk across stage(only 1 degree or certificate will be called) </a:t>
            </a:r>
          </a:p>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Water and snacks will be available</a:t>
            </a:r>
          </a:p>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Bathrooms are available inside theater</a:t>
            </a:r>
            <a:endParaRPr lang="en-US" sz="2800" dirty="0"/>
          </a:p>
        </p:txBody>
      </p:sp>
    </p:spTree>
    <p:extLst>
      <p:ext uri="{BB962C8B-B14F-4D97-AF65-F5344CB8AC3E}">
        <p14:creationId xmlns:p14="http://schemas.microsoft.com/office/powerpoint/2010/main" val="8510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80700"/>
            <a:ext cx="9144000" cy="6858000"/>
          </a:xfrm>
          <a:prstGeom prst="rect">
            <a:avLst/>
          </a:prstGeom>
        </p:spPr>
      </p:pic>
      <p:sp>
        <p:nvSpPr>
          <p:cNvPr id="7" name="Title 1"/>
          <p:cNvSpPr txBox="1">
            <a:spLocks/>
          </p:cNvSpPr>
          <p:nvPr/>
        </p:nvSpPr>
        <p:spPr>
          <a:xfrm>
            <a:off x="465458" y="1156036"/>
            <a:ext cx="8213084" cy="12090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0000"/>
                </a:solidFill>
                <a:latin typeface="Cambria" panose="02040503050406030204" pitchFamily="18" charset="0"/>
                <a:ea typeface="Cambria" panose="02040503050406030204" pitchFamily="18" charset="0"/>
                <a:cs typeface="Avenir Black"/>
              </a:rPr>
              <a:t>Lining Up Graduates</a:t>
            </a:r>
          </a:p>
        </p:txBody>
      </p:sp>
      <p:sp>
        <p:nvSpPr>
          <p:cNvPr id="3" name="TextBox 2"/>
          <p:cNvSpPr txBox="1"/>
          <p:nvPr/>
        </p:nvSpPr>
        <p:spPr>
          <a:xfrm>
            <a:off x="859420" y="2062795"/>
            <a:ext cx="7723093" cy="4462760"/>
          </a:xfrm>
          <a:prstGeom prst="rect">
            <a:avLst/>
          </a:prstGeom>
          <a:noFill/>
        </p:spPr>
        <p:txBody>
          <a:bodyPr wrap="square" rtlCol="0">
            <a:spAutoFit/>
          </a:bodyPr>
          <a:lstStyle/>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Line will be assembled at </a:t>
            </a:r>
            <a:r>
              <a:rPr lang="en-US" sz="2800" b="1" dirty="0">
                <a:latin typeface="Cambria" panose="02040503050406030204" pitchFamily="18" charset="0"/>
                <a:ea typeface="Cambria" panose="02040503050406030204" pitchFamily="18" charset="0"/>
              </a:rPr>
              <a:t>4:30 PM</a:t>
            </a:r>
          </a:p>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Lines of 2 will be formed</a:t>
            </a:r>
          </a:p>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If you would like to sit with friends, make sure your friend is in the front or the back of you in line</a:t>
            </a:r>
          </a:p>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If you are unable to stand for 2 hours in heels, bring flats to change into.</a:t>
            </a:r>
          </a:p>
          <a:p>
            <a:pPr marL="285750" indent="-285750">
              <a:buFont typeface="Wingdings" panose="05000000000000000000" pitchFamily="2" charset="2"/>
              <a:buChar char="v"/>
            </a:pPr>
            <a:r>
              <a:rPr lang="en-US" sz="2800" dirty="0">
                <a:latin typeface="Cambria" panose="02040503050406030204" pitchFamily="18" charset="0"/>
                <a:ea typeface="Cambria" panose="02040503050406030204" pitchFamily="18" charset="0"/>
              </a:rPr>
              <a:t>Please do not bring any big bags; small wallets/purses are recommended.</a:t>
            </a:r>
            <a:endParaRPr lang="en-US" sz="2800" dirty="0"/>
          </a:p>
          <a:p>
            <a:pPr marL="285750" indent="-285750">
              <a:buFont typeface="Wingdings" panose="05000000000000000000" pitchFamily="2" charset="2"/>
              <a:buChar char="v"/>
            </a:pPr>
            <a:endParaRPr lang="en-US" sz="3200" dirty="0"/>
          </a:p>
        </p:txBody>
      </p:sp>
    </p:spTree>
    <p:extLst>
      <p:ext uri="{BB962C8B-B14F-4D97-AF65-F5344CB8AC3E}">
        <p14:creationId xmlns:p14="http://schemas.microsoft.com/office/powerpoint/2010/main" val="337571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65457" y="1353670"/>
            <a:ext cx="8213084" cy="9079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FF0000"/>
                </a:solidFill>
                <a:latin typeface="Cambria" panose="02040503050406030204" pitchFamily="18" charset="0"/>
                <a:ea typeface="Cambria" panose="02040503050406030204" pitchFamily="18" charset="0"/>
                <a:cs typeface="Avenir Black"/>
              </a:rPr>
              <a:t>Processional</a:t>
            </a:r>
          </a:p>
        </p:txBody>
      </p:sp>
      <p:sp>
        <p:nvSpPr>
          <p:cNvPr id="5" name="TextBox 4"/>
          <p:cNvSpPr txBox="1"/>
          <p:nvPr/>
        </p:nvSpPr>
        <p:spPr>
          <a:xfrm>
            <a:off x="673768" y="2967318"/>
            <a:ext cx="7730627" cy="1754326"/>
          </a:xfrm>
          <a:prstGeom prst="rect">
            <a:avLst/>
          </a:prstGeom>
          <a:noFill/>
        </p:spPr>
        <p:txBody>
          <a:bodyPr wrap="square" rtlCol="0">
            <a:spAutoFit/>
          </a:bodyPr>
          <a:lstStyle/>
          <a:p>
            <a:pPr marL="285750" indent="-285750">
              <a:buFont typeface="Wingdings" panose="05000000000000000000" pitchFamily="2" charset="2"/>
              <a:buChar char="v"/>
            </a:pPr>
            <a:r>
              <a:rPr lang="en-US" sz="3600" dirty="0">
                <a:latin typeface="Cambria" panose="02040503050406030204" pitchFamily="18" charset="0"/>
                <a:ea typeface="Cambria" panose="02040503050406030204" pitchFamily="18" charset="0"/>
              </a:rPr>
              <a:t>Be prompt. Don’t be Late!</a:t>
            </a:r>
          </a:p>
          <a:p>
            <a:pPr marL="285750" indent="-285750">
              <a:buFont typeface="Wingdings" panose="05000000000000000000" pitchFamily="2" charset="2"/>
              <a:buChar char="v"/>
            </a:pPr>
            <a:r>
              <a:rPr lang="en-US" sz="3600" dirty="0">
                <a:latin typeface="Cambria" panose="02040503050406030204" pitchFamily="18" charset="0"/>
                <a:ea typeface="Cambria" panose="02040503050406030204" pitchFamily="18" charset="0"/>
              </a:rPr>
              <a:t>The ceremony begins  @ </a:t>
            </a:r>
            <a:r>
              <a:rPr lang="en-US" sz="3600" b="1" dirty="0">
                <a:latin typeface="Cambria" panose="02040503050406030204" pitchFamily="18" charset="0"/>
                <a:ea typeface="Cambria" panose="02040503050406030204" pitchFamily="18" charset="0"/>
              </a:rPr>
              <a:t>5:30 PM. </a:t>
            </a:r>
            <a:endParaRPr lang="en-US" sz="36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v"/>
            </a:pPr>
            <a:r>
              <a:rPr lang="en-US" sz="3600" dirty="0">
                <a:latin typeface="Cambria" panose="02040503050406030204" pitchFamily="18" charset="0"/>
                <a:ea typeface="Cambria" panose="02040503050406030204" pitchFamily="18" charset="0"/>
              </a:rPr>
              <a:t>Graduates will be led by ushers</a:t>
            </a:r>
            <a:endParaRPr lang="en-US" sz="3600" dirty="0"/>
          </a:p>
        </p:txBody>
      </p:sp>
    </p:spTree>
    <p:extLst>
      <p:ext uri="{BB962C8B-B14F-4D97-AF65-F5344CB8AC3E}">
        <p14:creationId xmlns:p14="http://schemas.microsoft.com/office/powerpoint/2010/main" val="173999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rrit_2.jpg" descr="/Production/Tom/2014/Merrit Power Point/Merrit_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99214"/>
            <a:ext cx="8213084" cy="2372678"/>
          </a:xfrm>
        </p:spPr>
        <p:txBody>
          <a:bodyPr>
            <a:normAutofit/>
          </a:bodyPr>
          <a:lstStyle/>
          <a:p>
            <a:pPr algn="l"/>
            <a:r>
              <a:rPr lang="en-US" sz="3200" dirty="0">
                <a:latin typeface="Cambria" panose="02040503050406030204" pitchFamily="18" charset="0"/>
                <a:ea typeface="Cambria" panose="02040503050406030204" pitchFamily="18" charset="0"/>
              </a:rPr>
              <a:t>Name Card:	Provide to name readers</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Stage:			Shake Hands/Receive Diploma 						Cover</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Photo:			Before Stage Exit</a:t>
            </a:r>
            <a:endParaRPr lang="en-US" sz="2800" b="1" dirty="0">
              <a:solidFill>
                <a:srgbClr val="FF0000"/>
              </a:solidFill>
              <a:latin typeface="Cambria" panose="02040503050406030204" pitchFamily="18" charset="0"/>
              <a:ea typeface="Cambria" panose="02040503050406030204" pitchFamily="18" charset="0"/>
            </a:endParaRPr>
          </a:p>
        </p:txBody>
      </p:sp>
      <p:sp>
        <p:nvSpPr>
          <p:cNvPr id="7" name="Title 1"/>
          <p:cNvSpPr txBox="1">
            <a:spLocks/>
          </p:cNvSpPr>
          <p:nvPr/>
        </p:nvSpPr>
        <p:spPr>
          <a:xfrm>
            <a:off x="685800" y="1280617"/>
            <a:ext cx="8213084" cy="9093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FF0000"/>
                </a:solidFill>
                <a:latin typeface="Cambria" panose="02040503050406030204" pitchFamily="18" charset="0"/>
                <a:ea typeface="Cambria" panose="02040503050406030204" pitchFamily="18" charset="0"/>
                <a:cs typeface="Avenir Black"/>
              </a:rPr>
              <a:t>Walking the Stage</a:t>
            </a:r>
          </a:p>
        </p:txBody>
      </p:sp>
      <p:sp>
        <p:nvSpPr>
          <p:cNvPr id="3" name="TextBox 2"/>
          <p:cNvSpPr txBox="1"/>
          <p:nvPr/>
        </p:nvSpPr>
        <p:spPr>
          <a:xfrm>
            <a:off x="456052" y="4755980"/>
            <a:ext cx="8004070" cy="1384995"/>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ea typeface="Cambria" panose="02040503050406030204" pitchFamily="18" charset="0"/>
              </a:rPr>
              <a:t>RETURN TO SEAT UNTIL THE LAST GRADUATE IS CALLED!! </a:t>
            </a:r>
            <a:br>
              <a:rPr lang="en-US" sz="2800" b="1" dirty="0">
                <a:solidFill>
                  <a:srgbClr val="FF0000"/>
                </a:solidFill>
                <a:latin typeface="Cambria" panose="02040503050406030204" pitchFamily="18" charset="0"/>
                <a:ea typeface="Cambria" panose="02040503050406030204" pitchFamily="18" charset="0"/>
              </a:rPr>
            </a:br>
            <a:r>
              <a:rPr lang="en-US" sz="2800" b="1" dirty="0">
                <a:solidFill>
                  <a:srgbClr val="FF0000"/>
                </a:solidFill>
                <a:latin typeface="Cambria" panose="02040503050406030204" pitchFamily="18" charset="0"/>
                <a:ea typeface="Cambria" panose="02040503050406030204" pitchFamily="18" charset="0"/>
              </a:rPr>
              <a:t>All GRADUATES WILL PROCESS OUT TOGETHER</a:t>
            </a:r>
          </a:p>
        </p:txBody>
      </p:sp>
    </p:spTree>
    <p:extLst>
      <p:ext uri="{BB962C8B-B14F-4D97-AF65-F5344CB8AC3E}">
        <p14:creationId xmlns:p14="http://schemas.microsoft.com/office/powerpoint/2010/main" val="1833765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0DB236B33AA41B4CAF07A3F36D546" ma:contentTypeVersion="15" ma:contentTypeDescription="Create a new document." ma:contentTypeScope="" ma:versionID="e41746cc7e2c086a7eb4f5c690e687b0">
  <xsd:schema xmlns:xsd="http://www.w3.org/2001/XMLSchema" xmlns:xs="http://www.w3.org/2001/XMLSchema" xmlns:p="http://schemas.microsoft.com/office/2006/metadata/properties" xmlns:ns2="711689a0-9931-4d15-bbfe-913d0bb43cbf" xmlns:ns3="dfd6d0e0-999e-4298-a272-327fbee22cab" targetNamespace="http://schemas.microsoft.com/office/2006/metadata/properties" ma:root="true" ma:fieldsID="3ffbe9680af5e577780999ad9103e63d" ns2:_="" ns3:_="">
    <xsd:import namespace="711689a0-9931-4d15-bbfe-913d0bb43cbf"/>
    <xsd:import namespace="dfd6d0e0-999e-4298-a272-327fbee22c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689a0-9931-4d15-bbfe-913d0bb43c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2822088-e62b-4247-9d60-c828c94ed88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d6d0e0-999e-4298-a272-327fbee22ca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ec10d28-cd22-4091-b9db-b1952e22a111}" ma:internalName="TaxCatchAll" ma:showField="CatchAllData" ma:web="dfd6d0e0-999e-4298-a272-327fbee22ca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1689a0-9931-4d15-bbfe-913d0bb43cbf">
      <Terms xmlns="http://schemas.microsoft.com/office/infopath/2007/PartnerControls"/>
    </lcf76f155ced4ddcb4097134ff3c332f>
    <TaxCatchAll xmlns="dfd6d0e0-999e-4298-a272-327fbee22ca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263E1D-C7ED-43E6-AEE7-D5045C5BEB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1689a0-9931-4d15-bbfe-913d0bb43cbf"/>
    <ds:schemaRef ds:uri="dfd6d0e0-999e-4298-a272-327fbee22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A44CF-9C7B-4B1F-9F5A-3E521B118AB6}">
  <ds:schemaRef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dfd6d0e0-999e-4298-a272-327fbee22cab"/>
    <ds:schemaRef ds:uri="http://purl.org/dc/dcmitype/"/>
    <ds:schemaRef ds:uri="711689a0-9931-4d15-bbfe-913d0bb43cbf"/>
    <ds:schemaRef ds:uri="http://www.w3.org/XML/1998/namespace"/>
    <ds:schemaRef ds:uri="http://purl.org/dc/terms/"/>
  </ds:schemaRefs>
</ds:datastoreItem>
</file>

<file path=customXml/itemProps3.xml><?xml version="1.0" encoding="utf-8"?>
<ds:datastoreItem xmlns:ds="http://schemas.openxmlformats.org/officeDocument/2006/customXml" ds:itemID="{6430602A-8950-4713-AB7B-B5E4461E33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5677</TotalTime>
  <Words>1306</Words>
  <Application>Microsoft Office PowerPoint</Application>
  <PresentationFormat>On-screen Show (4:3)</PresentationFormat>
  <Paragraphs>90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Black</vt:lpstr>
      <vt:lpstr>Calibri</vt:lpstr>
      <vt:lpstr>Calisto MT</vt:lpstr>
      <vt:lpstr>Cambria</vt:lpstr>
      <vt:lpstr>Wingdings</vt:lpstr>
      <vt:lpstr>Office Theme</vt:lpstr>
      <vt:lpstr>Merritt College  In-Person Celebration</vt:lpstr>
      <vt:lpstr>Wednesday, May 20, 2026 5:30 PM – 7:30 PM Paramount Theatre 2025 Broadway,  Oakland, CA 94612      *The ceremony will be recorded, not live-streamed*</vt:lpstr>
      <vt:lpstr>Meeting Place: 21st Street (side of theater)        Street will be blocked off  Check-In:   3:30 PM – 4:30 PM</vt:lpstr>
      <vt:lpstr>PowerPoint Presentation</vt:lpstr>
      <vt:lpstr>PowerPoint Presentation</vt:lpstr>
      <vt:lpstr>PowerPoint Presentation</vt:lpstr>
      <vt:lpstr>PowerPoint Presentation</vt:lpstr>
      <vt:lpstr>PowerPoint Presentation</vt:lpstr>
      <vt:lpstr>Name Card: Provide to name readers Stage:   Shake Hands/Receive Diploma       Cover Photo:   Before Stage Exit</vt:lpstr>
      <vt:lpstr>Grad Images www.gradimages.com Contact Card will be @ Graduation Will be contacted by email regarding photos</vt:lpstr>
      <vt:lpstr>PowerPoint Presentation</vt:lpstr>
      <vt:lpstr>PowerPoint Presentation</vt:lpstr>
      <vt:lpstr>PowerPoint Presentation</vt:lpstr>
      <vt:lpstr>PowerPoint Presentation</vt:lpstr>
      <vt:lpstr>PowerPoint Presentation</vt:lpstr>
      <vt:lpstr>Guests with disabilities may be dropped off at the front doors on Broadway and may wait inside the outer lobby area before the doors open.  There is no elevator in the Paramount Theatre. The Theatre does not provide wheelchairs.  The Theatre strives to provide an accessible venue for all guests, designated seating for guests with limited mobility and/or using a wheelchair is provided on the main level of the auditorium, on a first-come, first-served basis. One guest may accompany them in the  designated seating area.  Please notify Frances Moy (fmoy@peralta.edu) if you or your guest require accommodations by Thursday, May 14, 2026. A list of guest names who may require mobility assistance will be provided to the Paramount Theatre.   Wheelchairs that will not be used in the theatre can be checked in at will call.</vt:lpstr>
      <vt:lpstr>Public Transportation: Please encourage family and friends to take public transportation. The 19th Street BART Station is less than 100 feet away from the Theatre’s front doors on Broadway.  Parking:  Street parking is limited. The closest parking garage to the Paramount Theatre is the Telegraph Plaza Garage located at the corner of Telegraph and 21st Street. The entrance to the garage is on Telegraph Avenue. Payment is required. Please plan to arrive early.</vt:lpstr>
      <vt:lpstr>    </vt:lpstr>
      <vt:lpstr>    </vt:lpstr>
      <vt:lpstr>PowerPoint Presentation</vt:lpstr>
    </vt:vector>
  </TitlesOfParts>
  <Company>Murray Brand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Kane</dc:creator>
  <cp:lastModifiedBy>Doris Hankins</cp:lastModifiedBy>
  <cp:revision>92</cp:revision>
  <dcterms:created xsi:type="dcterms:W3CDTF">2014-01-23T00:32:30Z</dcterms:created>
  <dcterms:modified xsi:type="dcterms:W3CDTF">2026-05-13T21:39:20Z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0x010100D060DB236B33AA41B4CAF07A3F36D546</vt:lpwstr>
  </property>
</Properties>
</file>